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72" r:id="rId3"/>
    <p:sldMasterId id="2147483732" r:id="rId4"/>
  </p:sldMasterIdLst>
  <p:notesMasterIdLst>
    <p:notesMasterId r:id="rId30"/>
  </p:notesMasterIdLst>
  <p:sldIdLst>
    <p:sldId id="256" r:id="rId5"/>
    <p:sldId id="354" r:id="rId6"/>
    <p:sldId id="257" r:id="rId7"/>
    <p:sldId id="272" r:id="rId8"/>
    <p:sldId id="275" r:id="rId9"/>
    <p:sldId id="276" r:id="rId10"/>
    <p:sldId id="277" r:id="rId11"/>
    <p:sldId id="320" r:id="rId12"/>
    <p:sldId id="279" r:id="rId13"/>
    <p:sldId id="321" r:id="rId14"/>
    <p:sldId id="322" r:id="rId15"/>
    <p:sldId id="283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84" r:id="rId26"/>
    <p:sldId id="285" r:id="rId27"/>
    <p:sldId id="286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76059" autoAdjust="0"/>
  </p:normalViewPr>
  <p:slideViewPr>
    <p:cSldViewPr snapToGrid="0">
      <p:cViewPr varScale="1">
        <p:scale>
          <a:sx n="52" d="100"/>
          <a:sy n="52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CD923-1608-4BEC-936B-6342528EB5A6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500ED-FE25-48EA-A9B3-292276959C8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756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Ipakita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mabilis</a:t>
            </a:r>
            <a:r>
              <a:rPr lang="en-US" dirty="0"/>
              <a:t> ang next slide.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 err="1"/>
              <a:t>Magpapakita</a:t>
            </a:r>
            <a:r>
              <a:rPr lang="en-CA" altLang="en-US" dirty="0"/>
              <a:t> </a:t>
            </a:r>
            <a:r>
              <a:rPr lang="en-CA" altLang="en-US" dirty="0" err="1"/>
              <a:t>ako</a:t>
            </a:r>
            <a:r>
              <a:rPr lang="en-CA" altLang="en-US" dirty="0"/>
              <a:t> </a:t>
            </a:r>
            <a:r>
              <a:rPr lang="en-CA" altLang="en-US" dirty="0" err="1"/>
              <a:t>sa</a:t>
            </a:r>
            <a:r>
              <a:rPr lang="en-CA" altLang="en-US" dirty="0"/>
              <a:t> </a:t>
            </a:r>
            <a:r>
              <a:rPr lang="en-CA" altLang="en-US" dirty="0" err="1"/>
              <a:t>inyo</a:t>
            </a:r>
            <a:r>
              <a:rPr lang="en-CA" altLang="en-US" dirty="0"/>
              <a:t> ng </a:t>
            </a:r>
            <a:r>
              <a:rPr lang="en-CA" altLang="en-US" dirty="0" err="1"/>
              <a:t>ganito</a:t>
            </a:r>
            <a:r>
              <a:rPr lang="en-CA" altLang="en-US" dirty="0"/>
              <a:t> </a:t>
            </a:r>
            <a:r>
              <a:rPr lang="en-CA" altLang="en-US" dirty="0" err="1"/>
              <a:t>kagulong</a:t>
            </a:r>
            <a:r>
              <a:rPr lang="en-CA" altLang="en-US" dirty="0"/>
              <a:t> numbers. Ang goal </a:t>
            </a:r>
            <a:r>
              <a:rPr lang="en-CA" altLang="en-US" dirty="0" err="1"/>
              <a:t>ninyo</a:t>
            </a:r>
            <a:r>
              <a:rPr lang="en-CA" altLang="en-US" dirty="0"/>
              <a:t> is </a:t>
            </a:r>
            <a:r>
              <a:rPr lang="en-CA" altLang="en-US" dirty="0" err="1"/>
              <a:t>makita</a:t>
            </a:r>
            <a:r>
              <a:rPr lang="en-CA" altLang="en-US" dirty="0"/>
              <a:t> ang numbers 1 – 10 in 20 seconds. Para </a:t>
            </a:r>
            <a:r>
              <a:rPr lang="en-CA" altLang="en-US" dirty="0" err="1"/>
              <a:t>sa</a:t>
            </a:r>
            <a:r>
              <a:rPr lang="en-CA" altLang="en-US" dirty="0"/>
              <a:t> game </a:t>
            </a:r>
            <a:r>
              <a:rPr lang="en-CA" altLang="en-US" dirty="0" err="1"/>
              <a:t>na</a:t>
            </a:r>
            <a:r>
              <a:rPr lang="en-CA" altLang="en-US" dirty="0"/>
              <a:t> </a:t>
            </a:r>
            <a:r>
              <a:rPr lang="en-CA" altLang="en-US" dirty="0" err="1"/>
              <a:t>ito</a:t>
            </a:r>
            <a:r>
              <a:rPr lang="en-CA" altLang="en-US" dirty="0"/>
              <a:t>, </a:t>
            </a:r>
            <a:r>
              <a:rPr lang="en-CA" altLang="en-US" dirty="0" err="1"/>
              <a:t>kailangan</a:t>
            </a:r>
            <a:r>
              <a:rPr lang="en-CA" altLang="en-US" dirty="0"/>
              <a:t> ko ng volunteer.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728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231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177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793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2169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40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228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485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852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Muda - is any activity or process that does not add value; a physical waste of your time, resources and ultimately your money.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Mura - put unfair demands on our processes and people and cause the creation of inventory and other wastes.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Muri - to give unnecessary stress to our employees and our processes.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231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63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87D026A0-1D4F-4781-B0D2-420889CABC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5C6FF628-7ABA-4D25-BEB3-CD45CFDFCA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CA" altLang="en-US" dirty="0" err="1"/>
              <a:t>Magpapakita</a:t>
            </a:r>
            <a:r>
              <a:rPr lang="en-CA" altLang="en-US" dirty="0"/>
              <a:t> </a:t>
            </a:r>
            <a:r>
              <a:rPr lang="en-CA" altLang="en-US" dirty="0" err="1"/>
              <a:t>ako</a:t>
            </a:r>
            <a:r>
              <a:rPr lang="en-CA" altLang="en-US" dirty="0"/>
              <a:t> </a:t>
            </a:r>
            <a:r>
              <a:rPr lang="en-CA" altLang="en-US" dirty="0" err="1"/>
              <a:t>sa</a:t>
            </a:r>
            <a:r>
              <a:rPr lang="en-CA" altLang="en-US" dirty="0"/>
              <a:t> </a:t>
            </a:r>
            <a:r>
              <a:rPr lang="en-CA" altLang="en-US" dirty="0" err="1"/>
              <a:t>inyo</a:t>
            </a:r>
            <a:r>
              <a:rPr lang="en-CA" altLang="en-US" dirty="0"/>
              <a:t> ng </a:t>
            </a:r>
            <a:r>
              <a:rPr lang="en-CA" altLang="en-US" dirty="0" err="1"/>
              <a:t>ganito</a:t>
            </a:r>
            <a:r>
              <a:rPr lang="en-CA" altLang="en-US" dirty="0"/>
              <a:t> </a:t>
            </a:r>
            <a:r>
              <a:rPr lang="en-CA" altLang="en-US" dirty="0" err="1"/>
              <a:t>kagulong</a:t>
            </a:r>
            <a:r>
              <a:rPr lang="en-CA" altLang="en-US" dirty="0"/>
              <a:t> numbers. Ang goal </a:t>
            </a:r>
            <a:r>
              <a:rPr lang="en-CA" altLang="en-US" dirty="0" err="1"/>
              <a:t>ninyo</a:t>
            </a:r>
            <a:r>
              <a:rPr lang="en-CA" altLang="en-US" dirty="0"/>
              <a:t> is </a:t>
            </a:r>
            <a:r>
              <a:rPr lang="en-CA" altLang="en-US" dirty="0" err="1"/>
              <a:t>makita</a:t>
            </a:r>
            <a:r>
              <a:rPr lang="en-CA" altLang="en-US" dirty="0"/>
              <a:t> ang numbers 5, 21, 9 in 20 seconds.   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63E4DFE-6A35-4BC4-8167-91DDF48E9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424163-1C22-42DD-968C-750254534998}" type="slidenum">
              <a:rPr lang="en-CA" altLang="en-US" sz="1200"/>
              <a:pPr/>
              <a:t>3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447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030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943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5S was adapted from Japanese. Made popular by Toyota. They thought of ways on how to reduce cost, reduce waste, while producing more products.</a:t>
            </a:r>
          </a:p>
          <a:p>
            <a:endParaRPr lang="en-PH" dirty="0"/>
          </a:p>
          <a:p>
            <a:r>
              <a:rPr lang="en-PH" dirty="0"/>
              <a:t>Reduce waste – </a:t>
            </a:r>
            <a:r>
              <a:rPr lang="en-PH" dirty="0" err="1"/>
              <a:t>Nakakatulong</a:t>
            </a:r>
            <a:r>
              <a:rPr lang="en-PH" dirty="0"/>
              <a:t> ang 5S para </a:t>
            </a:r>
            <a:r>
              <a:rPr lang="en-PH" dirty="0" err="1"/>
              <a:t>mabawasan</a:t>
            </a:r>
            <a:r>
              <a:rPr lang="en-PH" dirty="0"/>
              <a:t> </a:t>
            </a:r>
            <a:r>
              <a:rPr lang="en-PH" dirty="0" err="1"/>
              <a:t>yung</a:t>
            </a:r>
            <a:r>
              <a:rPr lang="en-PH" dirty="0"/>
              <a:t> </a:t>
            </a:r>
            <a:r>
              <a:rPr lang="en-PH" dirty="0" err="1"/>
              <a:t>kalat</a:t>
            </a:r>
            <a:r>
              <a:rPr lang="en-PH" dirty="0"/>
              <a:t>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tinatapon</a:t>
            </a:r>
            <a:r>
              <a:rPr lang="en-PH" dirty="0"/>
              <a:t> </a:t>
            </a:r>
            <a:r>
              <a:rPr lang="en-PH" dirty="0" err="1"/>
              <a:t>natin</a:t>
            </a:r>
            <a:r>
              <a:rPr lang="en-PH" dirty="0"/>
              <a:t>. The more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maraming</a:t>
            </a:r>
            <a:r>
              <a:rPr lang="en-PH" dirty="0"/>
              <a:t> </a:t>
            </a:r>
            <a:r>
              <a:rPr lang="en-PH" dirty="0" err="1"/>
              <a:t>kalat</a:t>
            </a:r>
            <a:r>
              <a:rPr lang="en-PH" dirty="0"/>
              <a:t>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tinatapon</a:t>
            </a:r>
            <a:r>
              <a:rPr lang="en-PH" dirty="0"/>
              <a:t>, the more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hindi</a:t>
            </a:r>
            <a:r>
              <a:rPr lang="en-PH" dirty="0"/>
              <a:t> </a:t>
            </a:r>
            <a:r>
              <a:rPr lang="en-PH" dirty="0" err="1"/>
              <a:t>tayo</a:t>
            </a:r>
            <a:r>
              <a:rPr lang="en-PH" dirty="0"/>
              <a:t> </a:t>
            </a:r>
            <a:r>
              <a:rPr lang="en-PH" dirty="0" err="1"/>
              <a:t>nakakatulong</a:t>
            </a:r>
            <a:r>
              <a:rPr lang="en-PH" dirty="0"/>
              <a:t> </a:t>
            </a:r>
            <a:r>
              <a:rPr lang="en-PH" dirty="0" err="1"/>
              <a:t>sa</a:t>
            </a:r>
            <a:r>
              <a:rPr lang="en-PH" dirty="0"/>
              <a:t> environment.</a:t>
            </a:r>
          </a:p>
          <a:p>
            <a:endParaRPr lang="en-PH" dirty="0"/>
          </a:p>
          <a:p>
            <a:r>
              <a:rPr lang="en-PH" dirty="0"/>
              <a:t>Optimize efficiency -  Efficiency means </a:t>
            </a:r>
            <a:r>
              <a:rPr lang="en-US" dirty="0"/>
              <a:t>achieving maximum productivity with minimum wasted effort or expense. For example, </a:t>
            </a:r>
            <a:r>
              <a:rPr lang="en-US" dirty="0" err="1"/>
              <a:t>makakatulong</a:t>
            </a:r>
            <a:r>
              <a:rPr lang="en-US" dirty="0"/>
              <a:t> to para </a:t>
            </a:r>
            <a:r>
              <a:rPr lang="en-US" dirty="0" err="1"/>
              <a:t>pag</a:t>
            </a:r>
            <a:r>
              <a:rPr lang="en-US" dirty="0"/>
              <a:t> may </a:t>
            </a:r>
            <a:r>
              <a:rPr lang="en-US" dirty="0" err="1"/>
              <a:t>nawawalang</a:t>
            </a:r>
            <a:r>
              <a:rPr lang="en-US" dirty="0"/>
              <a:t> </a:t>
            </a:r>
            <a:r>
              <a:rPr lang="en-US" dirty="0" err="1"/>
              <a:t>gamit</a:t>
            </a:r>
            <a:r>
              <a:rPr lang="en-US" dirty="0"/>
              <a:t>, </a:t>
            </a:r>
            <a:r>
              <a:rPr lang="en-US" dirty="0" err="1"/>
              <a:t>madali</a:t>
            </a:r>
            <a:r>
              <a:rPr lang="en-US" dirty="0"/>
              <a:t> </a:t>
            </a:r>
            <a:r>
              <a:rPr lang="en-US" dirty="0" err="1"/>
              <a:t>nating</a:t>
            </a:r>
            <a:r>
              <a:rPr lang="en-US" dirty="0"/>
              <a:t> </a:t>
            </a:r>
            <a:r>
              <a:rPr lang="en-US" dirty="0" err="1"/>
              <a:t>makikita</a:t>
            </a:r>
            <a:r>
              <a:rPr lang="en-US" dirty="0"/>
              <a:t>. Hindi </a:t>
            </a:r>
            <a:r>
              <a:rPr lang="en-US" dirty="0" err="1"/>
              <a:t>yung</a:t>
            </a:r>
            <a:r>
              <a:rPr lang="en-US" dirty="0"/>
              <a:t> we’ve wasted an hour </a:t>
            </a:r>
            <a:r>
              <a:rPr lang="en-US" dirty="0" err="1"/>
              <a:t>hindi</a:t>
            </a:r>
            <a:r>
              <a:rPr lang="en-US" dirty="0"/>
              <a:t> pa </a:t>
            </a:r>
            <a:r>
              <a:rPr lang="en-US" dirty="0" err="1"/>
              <a:t>rin</a:t>
            </a:r>
            <a:r>
              <a:rPr lang="en-US" dirty="0"/>
              <a:t> </a:t>
            </a:r>
            <a:r>
              <a:rPr lang="en-US" dirty="0" err="1"/>
              <a:t>natin</a:t>
            </a:r>
            <a:r>
              <a:rPr lang="en-US" dirty="0"/>
              <a:t> </a:t>
            </a:r>
            <a:r>
              <a:rPr lang="en-US" dirty="0" err="1"/>
              <a:t>makita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nawawalang</a:t>
            </a:r>
            <a:r>
              <a:rPr lang="en-US" dirty="0"/>
              <a:t> yon, in that way </a:t>
            </a:r>
            <a:r>
              <a:rPr lang="en-US" dirty="0" err="1"/>
              <a:t>magiging</a:t>
            </a:r>
            <a:r>
              <a:rPr lang="en-US" dirty="0"/>
              <a:t> productive </a:t>
            </a:r>
            <a:r>
              <a:rPr lang="en-US" dirty="0" err="1"/>
              <a:t>tayo</a:t>
            </a:r>
            <a:r>
              <a:rPr lang="en-US" dirty="0"/>
              <a:t> to the important things we </a:t>
            </a:r>
            <a:r>
              <a:rPr lang="en-US" dirty="0" err="1"/>
              <a:t>doAno</a:t>
            </a:r>
            <a:r>
              <a:rPr lang="en-US" dirty="0"/>
              <a:t> pa, by reusing or recycling materials, </a:t>
            </a:r>
            <a:r>
              <a:rPr lang="en-US" dirty="0" err="1"/>
              <a:t>nakakatipid</a:t>
            </a:r>
            <a:r>
              <a:rPr lang="en-US" dirty="0"/>
              <a:t> </a:t>
            </a:r>
            <a:r>
              <a:rPr lang="en-US" dirty="0" err="1"/>
              <a:t>tayo</a:t>
            </a:r>
            <a:r>
              <a:rPr lang="en-US" dirty="0"/>
              <a:t>, or </a:t>
            </a:r>
            <a:r>
              <a:rPr lang="en-US" dirty="0" err="1"/>
              <a:t>nakakatulong</a:t>
            </a:r>
            <a:r>
              <a:rPr lang="en-US" dirty="0"/>
              <a:t> </a:t>
            </a:r>
            <a:r>
              <a:rPr lang="en-US" dirty="0" err="1"/>
              <a:t>tayo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company by cutting office expenses.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419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249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368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752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01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6194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00ED-FE25-48EA-A9B3-292276959C87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735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39AE-3630-4E74-A8C8-23E976D30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64FEF-888C-41C5-9C77-061ED00F6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6028-F8D9-400E-8B71-05D226CB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9E79F-BE08-44D7-84B3-97246EDE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198C-B88D-40C0-994E-C55FA89E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7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B291-1873-4B9C-9DEE-91D3DBC6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76042-0699-4446-AB1E-B9F22B10C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85BE1-475E-4806-97F8-9DF0920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B43F-5B88-44BF-9D53-FE5E0ED0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5039-6F4F-47CE-802B-1EA1B034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914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C683B-6D6A-4EF3-9946-6FED7B4D0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E71FC-9BE4-42A9-8934-56BB604FC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9137-576B-466F-83A0-61F1F317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76C4-87DC-4F91-A4D8-6FECBAEC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31F8A-FCD6-417F-97C8-0D96672D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79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4B1-74A8-44EA-B78D-C18ADD904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3EBEE-777F-4DF5-8D6B-D1C70B89E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E997B-F046-4637-902B-08CC18B5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28799-B357-4CD8-AB91-D67BE2D8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68EF-B4E9-4CA3-B8AF-52BA8B1B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0014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08E3-C958-4025-8269-08F6C2B8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2049-6D5C-47F8-96C0-A36DAC489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91ED-4999-4168-9694-DE70100E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0AC92-DA13-40C0-A547-5C712F44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6648-C92E-4DA0-9B5F-F3DBCD32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094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5EF2-2A43-4A9D-825A-0F58F8A9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39145-9B37-4F41-B4F1-FBF84658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56DAF-AA6B-4CDE-9E2D-3166E151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D359-6CCE-453B-ADC7-D000AA3A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AA5BE-DFE8-42D1-9D1C-005C34F6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8039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30BC-C478-4DC8-9253-9D47BF90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41CA-BF8A-4B45-BAF8-F353006DE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AB98B-1F54-4784-A59E-3921ACFB9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F5414-5C49-4502-AB8C-2D02B2FC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C4F5E-8F1D-40F7-B692-999722DB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455A3-3EF4-4D96-8A9F-5134E74E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300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BF1E-3C31-43C9-918B-CA358DA8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D90C0-792B-41EF-B7F9-F0462969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D99D1-43FF-437D-B63D-6B8555AB4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B60E8-0799-4B13-A64D-50707F72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9FF64-67D9-46E4-8679-52C38CD54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B177C-64FA-4912-AB94-2A34BCDE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7E262-7DB7-42C1-B723-AB85BF23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8A6D4-B5AD-41C7-BF38-72349017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374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3381-B9C9-43D5-9F58-9AE709AF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5163A-F544-4B2F-9F00-0FA740DD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3B583-4818-410B-86EA-662989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5C612-D873-42B1-B1D5-5B0E9042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5370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05C65-F9EE-48BD-8D79-0B48BF40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F958A-FFB2-4036-AC3D-1BE9B35E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100BD-5EE4-44E0-844A-9A127836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182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D439-0EA2-470D-8C23-C07C4467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2978-4FFF-40AB-BD3B-CE1078426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DAAC1-EFD1-4519-9E61-ABE24AD6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3985A-A315-435A-8F3F-8980A8AD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19831-4684-494A-9B9F-39DBE965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EC72C-D591-47A7-9179-6D95C596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333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7015-24F6-4DEF-A90B-780E6BF8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E1E-06EC-43F8-88C2-C585E99B4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A4E10-ED86-48BA-B1F2-929577B7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82F6-B20E-4A84-A228-7310CEE5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3C947-2AFE-4C97-8ACF-0B53B40A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825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6A13-31EE-41BB-8F88-DF9915B6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B3D66-FA77-43F6-9913-6C53C60A8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D685-BF1F-4AA0-9F43-5A08F8E9B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192A-314C-4A42-9C0A-6E9A0300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26736-EBC5-4010-B061-EE70779B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9E9B7-317B-46EB-84C0-C032F97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6990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988-5232-4FF0-AC4C-9366F658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EC5FC-74E6-4C46-8DC2-A1BB7306B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2202-B558-4272-8433-0F5D477C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1573-82B7-4F6B-9F3F-70CCC14B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24F2-7F92-4137-8755-0C0985D5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3667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DE1F90-B41D-4BDC-B312-2020CBEC3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0D68-7911-49A8-AF60-2DE7D61B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CD6F-C09A-41FA-9DF3-AF6BD674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444DB-9878-4BDA-B79F-4BDB138B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450B4-65BA-469A-86C5-4F543897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78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DBA4-94C1-46FC-99A7-C259C6A28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30406-A52E-4D82-BB04-17065367A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963C-4758-4DD7-B389-2B456EDD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94372-BBE1-42FD-B6EF-AFB5669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3112-1E24-4DA0-9C39-E0223EB6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573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1B8-7500-4810-B028-8FC6DABD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8EDB-E373-4CBB-B242-68344E48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698C-E4BB-4B86-B4E7-FCDD714C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BACBC-6754-41CA-8365-ABEECB49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98B-441F-446D-9DCA-5BAB342A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3768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0545-F830-49C8-A033-508B9544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CDD9-5D86-40BC-8E8A-FD741CF18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D718-C7CC-470A-8910-62E479D2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819DD-B057-4BB2-8E20-75A2B06E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66DD-00F3-4EBF-BE34-01F851A6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467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2FF5-4780-42A7-B7E7-22B4A7CE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B005-7952-4F0B-930C-C6ADC7A0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61F6-EC57-4B31-8AC9-BE79E42A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CDD5-EE9B-4F51-A74B-EC8B943F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5A643-0BE5-475C-8EDD-B7DEBD5B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A4BE-1110-48FC-A1AA-B47789A5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68776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94FF-9239-4149-8895-4627463C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E6FF-CB97-493E-8836-0B4C06D6E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744B0-CB08-47AF-82CB-D952C71E9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C22F1-37C2-4CC6-926E-8B87A5380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1816E-16C4-4215-B6E8-EAFE9C73B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FCF19-46D0-46A1-9B2A-6947CFD7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006BD-1491-486A-82D8-8F45C83D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EECD9-DFC7-4061-8931-1264FA05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2973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98D3-A5B8-4853-AD0B-8FD0DB54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1E819-EA71-464A-BBAE-A74D3820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71A1F-91D2-4C66-B495-AD1319DB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C5673-B574-40E5-9EC5-84A10128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9830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6E8BA-4663-44E3-A542-CDEBE181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5146B-E239-42E4-B6CA-DEC2A2BB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20244-C9B7-478C-A7B4-46CA7D5C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31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1F4-5A5A-4E82-8247-7BCBE55C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60DF-1093-4914-BE57-11F13730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B44E8-34C2-483E-B078-476DFC86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E0AD-5142-4EF4-9109-52B64F17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57C07-6E58-4077-B2A9-FA9FDE05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219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CCE4-E7FC-4745-BFAA-CBA49D5C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92F0-0D19-431C-9E46-FA49B553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C3B68-529B-462E-BAF5-F04DA1D8A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9A783-184B-426B-989E-DDC16295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F4C31-0392-46E9-9FB1-720DDA33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B4655-5B0D-4572-854E-00CC261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5629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53F-AD7C-49F4-8F5E-A8822A4F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991ED-E6A9-47F7-8951-89A2BBCF4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F3370-11F8-4181-A368-0F09E41D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B0048-3C26-4056-993E-942A20D4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037A2-67EB-4C22-8D88-8690B345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BD281-18E6-4FAC-8795-CEC82EB5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9853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C8DB-58DB-444F-85B9-5ABED88F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AD4D7-A62C-44E4-A255-69381548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6704-6AD6-41B7-8D2E-E21AA305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0466-13B2-4BCC-A974-EEA660D1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215B8-A06D-40E7-B037-6AC3E325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8985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3D88-CB48-44CE-A178-2C2A27DFA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E2664-DB74-4747-A509-931C2511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EE62-132B-47B3-97FD-984E0800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D7EF-94C9-4F4B-B176-AFAF472A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68696-7BEA-45CA-ABA9-B830AD1A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3960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B72-68BD-4D7D-8804-A7424022F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D4A18-C9CC-4967-87AB-18139247B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7897-B11C-4AC1-93D6-C824DE3C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86C4-E402-46F4-BA7D-B7A1F8A5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9B109-4E4C-4F02-85B1-3D6B302B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53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D626-E519-47DB-A89E-3EDC5FA6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5079-8F46-4FDE-A743-D8513221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DE53-5602-4800-8343-5F558E41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1A0F-EDED-4881-8C6A-263FA313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FF85-C266-4AE0-959E-B78A6DC9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856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6432-F53A-4EA7-9D4E-0A8C3644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D008-4E5E-4FCD-92BE-F7F7B1A15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C784D-E785-480A-B770-C33F1FAA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B0CE-6AE7-401C-8AA5-D8ED70D2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1CC2-3E37-454C-82A1-4BA3A820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697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A19F-7DB6-45DD-B5A1-FD3EF7D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1052-D7CF-460A-9AA9-DC19117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F1BF-E88B-4678-B8CE-606C2601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AB7D8-18D6-4087-99A0-4AA69534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A003F-3D84-49DC-A0EC-DF056EB1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18F6D-8405-4389-BBED-1815C4DE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88837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E765-2E88-4A34-956C-B49C402A3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5895-0D06-4807-9ABB-2F9D3957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7FF7-3A2C-4FE6-A3A1-9C4D86789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49D69-99D2-4B8B-9F2E-F06CEF786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2BCC6-9888-45E9-A903-9EBB32CD8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D20B9-191B-4479-A636-C2ECA077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741DA-29EB-45D1-BF69-AAFB82C4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DA260-BDB4-4D12-8E62-48C5D550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9576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C851-9A5B-4D6C-8489-D80378A3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6AF17-3825-44A7-83BC-37156C86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C791-D409-44B7-99AB-1E10AE6D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DD18-8C21-4778-8718-C0CE48C5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261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6D53-FC70-445B-A90E-1C9B63BE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7565C-F5E6-42C6-894C-7DE49090D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9CC40-06DF-415A-8E96-2743E1C54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628-0703-495E-A7C8-EAEED1ED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3782D-C928-4C9A-92B0-32FF3AEE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7E594-8D65-4B0E-989C-27204C55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43178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19DD0-A1DE-46A0-8DCC-C7FAF094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07FB0-0A39-434A-B665-3F231B21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5227-172B-4151-AB8A-804E6301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6341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9ADC-745D-49F1-8244-BF2ED823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DF9B-020C-461F-8953-DA0F8F2E1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AB2ED-F798-4637-B54A-DE33BF307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10F3B-611A-4DD0-93E7-771C9D45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05687-07B8-4EF1-BAC7-942557E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3FC35-9244-4380-A15B-B97595FC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21411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93D-1137-4757-91B2-C23A6DE0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27334-D168-410A-AD33-0A380547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A247-CBF1-47B7-8725-5417700AC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F5023-4D2E-4BF9-BF25-03B32E16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B0C9C-292F-4BFA-803B-E532F19D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29B89-15B4-4531-B301-F313C6DB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32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759F-621E-41B6-B87D-B43B9643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5C4F2-FBBB-4069-882A-3B2102893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5DABF-7382-49D4-941C-1D5E277A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17F33-5614-4135-B232-7D23D291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0404-8495-41D7-B451-E0E2ABFC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3584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B0CF4-321A-49BE-B2AC-C998FA899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1C706-9AF4-4ED7-B708-AA3447F2D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1023-7F7F-43FB-86CA-DE960F3D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58C3-B7C4-40A3-9F3F-0215C3AD14E0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E6112-135C-4E11-89EA-1439D8959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9A06-21FD-46F2-98C2-564DD7B4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FEBD-4C5E-42BB-9846-C6B34C7796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524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FD56-6AD6-49E2-B158-25F81F0F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CBB8-BECE-4F3C-B04B-886888263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5182D-0B1C-4FAD-95D9-ABE09848E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84A59-D937-4C7C-BF57-03583EB7B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FBFD3-5478-4F6F-A2A3-D2A6FA95B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08D90-80CD-4062-80AB-879B19D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2C591-B06D-4D19-AB8B-755952D8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D1716-8D24-45E1-9B74-388C435B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927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27A6-99AE-45C0-A517-672BAC4A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0996C-B335-4059-B429-C3801CE6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91A-AD57-471D-8E4D-8005C48C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4DC50-C533-42CF-A55F-03CFE43B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59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49F0E-AF60-4071-9D93-CC61F6B1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31DC2-074F-4F24-AE11-23910B68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6279-68DB-4A1B-A8B2-2ECDC708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246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A921-A97B-42F2-A5F7-F66613C3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76E1-8533-462D-B2D5-C6BC87A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4E595-7662-438D-8A6C-C74D6A9F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FD32D-FA46-40BB-9B98-F47D6FC3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A0E0-FE36-4C83-953A-3DC7BF0B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388FD-BF99-4FAF-9658-6FFD90A5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575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728B-FAF5-49DA-8804-946E217C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80320-5F9E-4BE5-BC97-4A61E38F6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41679-FF08-4B3B-B32C-653905230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D8DA7-3DB7-4C43-A8C5-877A5AF6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6D41A-DD6E-4FF0-96DF-2AE6AC83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B1505-143A-465D-930C-0A0686F4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107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6D292-1516-477D-A6DB-230CD328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2D085-4A8B-4CB3-AD88-DB8A59DEB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5D3B-6F8D-4AF4-BE21-FA513F89F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6EF2A-3B6A-4155-8931-DD2B9AC68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B5D4D-F195-4F1C-810F-32BD56A5D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E5F46-D58A-4295-80E2-AE22E15AFDB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C2138-5680-40EF-B18E-267886BD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6CAF-6CEC-4CD5-AF61-F77806287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7D11-8823-4A38-B400-97105593D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3BB8-5030-4506-9AA4-ED4887EBA64D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D7BE-8B44-43B5-9B92-4F2DD0027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E0DA0-B3C9-4EBE-8166-672558EE6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A70-2E9C-497E-9512-9A070C13BD0A}" type="slidenum">
              <a:rPr lang="en-PH" smtClean="0"/>
              <a:t>‹#›</a:t>
            </a:fld>
            <a:endParaRPr lang="en-P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411E1-F4BD-4724-B2DB-7C3D7206B0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9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474CF-C958-4DD6-887C-6188F61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D7D79-E244-4C39-82CB-D3BD60AC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F6316-9DBB-4DA4-8F17-0A4694DFA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336F0-F9B5-4062-954D-864D1279801A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95001-6DE5-4E96-85AE-614BFCE26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08F2-88D2-46BD-AA1B-68114A427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4796-68F4-4F8B-AFF9-BC9812E222D5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81592-86F6-4D0D-9006-CEAAB6E192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DFD1C-A222-4B19-9330-D8912714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C761-5DA6-4F51-ADAE-AC34004AD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218AE-8502-469E-963F-6147F4555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D190-2117-43EC-9205-B69D3326C131}" type="datetimeFigureOut">
              <a:rPr lang="en-PH" smtClean="0"/>
              <a:t>10/09/2021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724A-750A-4BA0-8F90-ED3CFB1B1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946C2-2103-415A-9C47-11E3A27A3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B7570-90A6-4048-83F1-A2FA5C0CEFA1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49C54-7525-4EF4-B59F-D542D5FD4A1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643B2B-C27D-427B-B5C6-49AC08E5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7" y="548044"/>
            <a:ext cx="3306704" cy="1533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F28A4-FFA0-4A8C-986D-9E0C9E29D117}"/>
              </a:ext>
            </a:extLst>
          </p:cNvPr>
          <p:cNvSpPr txBox="1"/>
          <p:nvPr/>
        </p:nvSpPr>
        <p:spPr>
          <a:xfrm>
            <a:off x="2430025" y="3206752"/>
            <a:ext cx="7331949" cy="31393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PH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ranklin Gothic Heavy" panose="020B090302010202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5S</a:t>
            </a:r>
          </a:p>
          <a:p>
            <a:pPr algn="ctr"/>
            <a:r>
              <a:rPr lang="en-PH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ranklin Gothic Heavy" panose="020B090302010202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Practice of Good Housekeeping</a:t>
            </a:r>
          </a:p>
        </p:txBody>
      </p:sp>
    </p:spTree>
    <p:extLst>
      <p:ext uri="{BB962C8B-B14F-4D97-AF65-F5344CB8AC3E}">
        <p14:creationId xmlns:p14="http://schemas.microsoft.com/office/powerpoint/2010/main" val="165340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S-2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SEITON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(SYSTEMATIC ARRANGEMENT)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530941" y="1801166"/>
            <a:ext cx="10486104" cy="1015663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Use 5S tools for proper organization of items such as: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DFEB7-A4FE-4220-8513-EC3EB20D8301}"/>
              </a:ext>
            </a:extLst>
          </p:cNvPr>
          <p:cNvSpPr txBox="1"/>
          <p:nvPr/>
        </p:nvSpPr>
        <p:spPr>
          <a:xfrm>
            <a:off x="3131572" y="3362887"/>
            <a:ext cx="4552337" cy="2308324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Labeling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Color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Numbering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Zoning etc.</a:t>
            </a:r>
          </a:p>
        </p:txBody>
      </p:sp>
      <p:pic>
        <p:nvPicPr>
          <p:cNvPr id="16" name="Picture 2" descr="Image result for office arrangement clipart">
            <a:extLst>
              <a:ext uri="{FF2B5EF4-FFF2-40B4-BE49-F238E27FC236}">
                <a16:creationId xmlns:a16="http://schemas.microsoft.com/office/drawing/2014/main" id="{AF4C439B-09F3-48F7-A990-143E43D4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4" y="2468001"/>
            <a:ext cx="4955407" cy="375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4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S-2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SEITON EXAMPLES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C02B55-E5F6-4DD7-BC29-9BF259B0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1" y="1276446"/>
            <a:ext cx="10014745" cy="55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0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2">
            <a:extLst>
              <a:ext uri="{FF2B5EF4-FFF2-40B4-BE49-F238E27FC236}">
                <a16:creationId xmlns:a16="http://schemas.microsoft.com/office/drawing/2014/main" id="{14D5AC7D-0A5C-491F-A33B-109FBA511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CA8602-5523-4877-868C-7C37135AF0D0}" type="slidenum">
              <a:rPr lang="en-US" altLang="en-US">
                <a:latin typeface="Garamond" panose="02020404030301010803" pitchFamily="18" charset="0"/>
              </a:rPr>
              <a:pPr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E52A4ABB-5821-4FCE-BDE1-D923E351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0"/>
            <a:ext cx="7924800" cy="94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Systematize</a:t>
            </a:r>
            <a:r>
              <a:rPr lang="en-US" sz="28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Thru organized storage and labeling of Raw Materials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A2E85051-101D-4A33-BCF9-B55022AC779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174751"/>
            <a:ext cx="4038600" cy="3978275"/>
            <a:chOff x="192" y="768"/>
            <a:chExt cx="2544" cy="2506"/>
          </a:xfrm>
        </p:grpSpPr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A7402134-C148-45CB-8EEF-F3F6F7962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768"/>
              <a:ext cx="2544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8" name="Text Box 8">
              <a:extLst>
                <a:ext uri="{FF2B5EF4-FFF2-40B4-BE49-F238E27FC236}">
                  <a16:creationId xmlns:a16="http://schemas.microsoft.com/office/drawing/2014/main" id="{A7236E14-9867-4271-B68C-C5986A35C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" y="3024"/>
              <a:ext cx="105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BEFORE</a:t>
              </a:r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1334E748-073B-4D5F-A1E5-F7F4A369BCD8}"/>
              </a:ext>
            </a:extLst>
          </p:cNvPr>
          <p:cNvGrpSpPr>
            <a:grpSpLocks/>
          </p:cNvGrpSpPr>
          <p:nvPr/>
        </p:nvGrpSpPr>
        <p:grpSpPr bwMode="auto">
          <a:xfrm>
            <a:off x="6176964" y="1174751"/>
            <a:ext cx="4033837" cy="3978275"/>
            <a:chOff x="2931" y="768"/>
            <a:chExt cx="2541" cy="2506"/>
          </a:xfrm>
        </p:grpSpPr>
        <p:pic>
          <p:nvPicPr>
            <p:cNvPr id="16391" name="Picture 5">
              <a:extLst>
                <a:ext uri="{FF2B5EF4-FFF2-40B4-BE49-F238E27FC236}">
                  <a16:creationId xmlns:a16="http://schemas.microsoft.com/office/drawing/2014/main" id="{04E7DB47-6B11-4580-B9E6-C4B7C9C30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768"/>
              <a:ext cx="2541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6">
              <a:extLst>
                <a:ext uri="{FF2B5EF4-FFF2-40B4-BE49-F238E27FC236}">
                  <a16:creationId xmlns:a16="http://schemas.microsoft.com/office/drawing/2014/main" id="{A92C77BF-8DC3-4611-A82B-2FBB17878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1919"/>
              <a:ext cx="2541" cy="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9" name="Text Box 9">
              <a:extLst>
                <a:ext uri="{FF2B5EF4-FFF2-40B4-BE49-F238E27FC236}">
                  <a16:creationId xmlns:a16="http://schemas.microsoft.com/office/drawing/2014/main" id="{FBCF0861-99AC-4612-B8E1-6D6BEC8B1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3024"/>
              <a:ext cx="1584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AFTER</a:t>
              </a:r>
            </a:p>
          </p:txBody>
        </p:sp>
      </p:grpSp>
      <p:sp>
        <p:nvSpPr>
          <p:cNvPr id="40970" name="Text Box 10">
            <a:extLst>
              <a:ext uri="{FF2B5EF4-FFF2-40B4-BE49-F238E27FC236}">
                <a16:creationId xmlns:a16="http://schemas.microsoft.com/office/drawing/2014/main" id="{45E144DE-3410-4F27-97F5-6697425B4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7801"/>
            <a:ext cx="777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/>
              <a:t>Food Processing Company:  Perishable Materials Label with Date Manufactured,  Expiration Date and Supplier’s Name with Delivery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294826" y="459413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S-3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SEISO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(SPIC AND SPAN)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427702" y="2060089"/>
            <a:ext cx="7079226" cy="147732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Cleaning up one’s workplace daily so that there is no dust on floors, machines or equipment.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569EB-82CB-4715-8471-3176E31362F0}"/>
              </a:ext>
            </a:extLst>
          </p:cNvPr>
          <p:cNvSpPr txBox="1"/>
          <p:nvPr/>
        </p:nvSpPr>
        <p:spPr>
          <a:xfrm>
            <a:off x="1268359" y="4023945"/>
            <a:ext cx="6238569" cy="212365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olonna MT" panose="04020805060202030203" pitchFamily="82" charset="0"/>
              </a:rPr>
              <a:t>Cleaning</a:t>
            </a:r>
            <a:r>
              <a:rPr lang="en-US" sz="4400" b="1" dirty="0">
                <a:latin typeface="Colonna MT" panose="04020805060202030203" pitchFamily="82" charset="0"/>
              </a:rPr>
              <a:t> +</a:t>
            </a:r>
            <a:r>
              <a:rPr lang="en-US" sz="4400" b="1" dirty="0">
                <a:solidFill>
                  <a:srgbClr val="00B050"/>
                </a:solidFill>
                <a:latin typeface="Colonna MT" panose="04020805060202030203" pitchFamily="82" charset="0"/>
              </a:rPr>
              <a:t> Analysis </a:t>
            </a:r>
            <a:r>
              <a:rPr lang="en-US" sz="4400" b="1" dirty="0">
                <a:latin typeface="Colonna MT" panose="04020805060202030203" pitchFamily="82" charset="0"/>
              </a:rPr>
              <a:t>+ </a:t>
            </a:r>
            <a:r>
              <a:rPr lang="en-US" sz="4400" b="1" dirty="0">
                <a:solidFill>
                  <a:srgbClr val="7030A0"/>
                </a:solidFill>
                <a:latin typeface="Colonna MT" panose="04020805060202030203" pitchFamily="82" charset="0"/>
              </a:rPr>
              <a:t>Solution</a:t>
            </a:r>
            <a:r>
              <a:rPr lang="en-US" sz="4400" b="1" dirty="0">
                <a:latin typeface="Colonna MT" panose="04020805060202030203" pitchFamily="82" charset="0"/>
              </a:rPr>
              <a:t> = </a:t>
            </a:r>
            <a:r>
              <a:rPr lang="en-US" sz="4400" b="1" dirty="0">
                <a:ln>
                  <a:solidFill>
                    <a:sysClr val="windowText" lastClr="000000"/>
                  </a:solidFill>
                </a:ln>
                <a:latin typeface="Colonna MT" panose="04020805060202030203" pitchFamily="82" charset="0"/>
              </a:rPr>
              <a:t>Nice Working Environment</a:t>
            </a:r>
          </a:p>
        </p:txBody>
      </p:sp>
      <p:pic>
        <p:nvPicPr>
          <p:cNvPr id="23556" name="Picture 4" descr="Image result for spic and span clipart">
            <a:extLst>
              <a:ext uri="{FF2B5EF4-FFF2-40B4-BE49-F238E27FC236}">
                <a16:creationId xmlns:a16="http://schemas.microsoft.com/office/drawing/2014/main" id="{D81AE59B-C337-4A92-B367-8B01930B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373" y="2294367"/>
            <a:ext cx="4406568" cy="34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2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294826" y="474646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S-3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SEISO EXAMPLES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427702" y="1706127"/>
            <a:ext cx="7079226" cy="4247317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Arial Black" panose="020B0A04020102020204" pitchFamily="34" charset="0"/>
              </a:rPr>
              <a:t>Regular cleaning and maintenance of equipment, tools and facilities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Arial Black" panose="020B0A04020102020204" pitchFamily="34" charset="0"/>
              </a:rPr>
              <a:t>Periodical check for changes in equipment and the service area such as: leaks, vibration, misalignment, breakage etc.</a:t>
            </a:r>
          </a:p>
          <a:p>
            <a:endParaRPr lang="en-US" sz="30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4" descr="Image result for spic and span clipart">
            <a:extLst>
              <a:ext uri="{FF2B5EF4-FFF2-40B4-BE49-F238E27FC236}">
                <a16:creationId xmlns:a16="http://schemas.microsoft.com/office/drawing/2014/main" id="{946573F9-0EB5-4937-A286-EFFA1F22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373" y="2294367"/>
            <a:ext cx="4406568" cy="34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7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294826" y="459413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S-4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SEIKETSU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(STANDARDIZE)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427702" y="2044005"/>
            <a:ext cx="7285704" cy="1384995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Maintain an environment where S1 to S3 are implemented in the same manner throughout the organization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AED34-4671-4F9F-8C9E-E6AC8325643A}"/>
              </a:ext>
            </a:extLst>
          </p:cNvPr>
          <p:cNvSpPr txBox="1"/>
          <p:nvPr/>
        </p:nvSpPr>
        <p:spPr>
          <a:xfrm>
            <a:off x="427702" y="4076609"/>
            <a:ext cx="7610169" cy="923330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Arial Black" panose="020B0A04020102020204" pitchFamily="34" charset="0"/>
              </a:rPr>
              <a:t>Develop mechanism to standardize</a:t>
            </a:r>
          </a:p>
          <a:p>
            <a:r>
              <a:rPr lang="en-US" sz="2700" b="1" dirty="0">
                <a:latin typeface="Arial Black" panose="020B0A04020102020204" pitchFamily="34" charset="0"/>
              </a:rPr>
              <a:t>S1-S3 implementation for continuation</a:t>
            </a:r>
          </a:p>
        </p:txBody>
      </p:sp>
      <p:pic>
        <p:nvPicPr>
          <p:cNvPr id="21506" name="Picture 2" descr="Image result for standardize clipart">
            <a:extLst>
              <a:ext uri="{FF2B5EF4-FFF2-40B4-BE49-F238E27FC236}">
                <a16:creationId xmlns:a16="http://schemas.microsoft.com/office/drawing/2014/main" id="{F8AB2ECE-04F3-4AFC-8F78-AD3F5CB7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70" y="2044005"/>
            <a:ext cx="3991061" cy="33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4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294826" y="459413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S-5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SHITSUKE 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(SELF-DISCIPLINE)</a:t>
            </a:r>
            <a:endParaRPr lang="en-US" sz="4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294826" y="2132682"/>
            <a:ext cx="6489432" cy="147732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Maintain S1-S4 through discipline, commitment and empowerment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ED6A6-C61D-44A7-B506-07BD29D92E40}"/>
              </a:ext>
            </a:extLst>
          </p:cNvPr>
          <p:cNvSpPr txBox="1"/>
          <p:nvPr/>
        </p:nvSpPr>
        <p:spPr>
          <a:xfrm>
            <a:off x="294827" y="3709656"/>
            <a:ext cx="6489432" cy="147732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It focuses on defining a new mindset and a standard in workplace</a:t>
            </a:r>
          </a:p>
        </p:txBody>
      </p:sp>
      <p:pic>
        <p:nvPicPr>
          <p:cNvPr id="20482" name="Picture 2" descr="Image result for self-discipline clipart">
            <a:extLst>
              <a:ext uri="{FF2B5EF4-FFF2-40B4-BE49-F238E27FC236}">
                <a16:creationId xmlns:a16="http://schemas.microsoft.com/office/drawing/2014/main" id="{DA5E7141-CBB6-4EDA-AB8E-AC5CCB5B9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" b="9664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43" y="2251971"/>
            <a:ext cx="4218530" cy="329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0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elf-discipline clipart">
            <a:extLst>
              <a:ext uri="{FF2B5EF4-FFF2-40B4-BE49-F238E27FC236}">
                <a16:creationId xmlns:a16="http://schemas.microsoft.com/office/drawing/2014/main" id="{3836DF0B-91E2-4CDA-9A58-A38462DE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" b="9664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43" y="2251971"/>
            <a:ext cx="4218530" cy="329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294826" y="459413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S-5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SHITSUKE EXAMPLE</a:t>
            </a:r>
            <a:endParaRPr lang="en-US" sz="4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294826" y="1479385"/>
            <a:ext cx="7669303" cy="501675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 Black" panose="020B0A04020102020204" pitchFamily="34" charset="0"/>
              </a:rPr>
              <a:t>Regular progress reporting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• Refresher training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• Periodical evaluation of 5S activities with proper advices for continuation and further improvements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• Appreciation, recognition and awarding on good 5S activities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• Reminder using 5S corner, new letters, good practice sheet etc.</a:t>
            </a:r>
          </a:p>
        </p:txBody>
      </p:sp>
    </p:spTree>
    <p:extLst>
      <p:ext uri="{BB962C8B-B14F-4D97-AF65-F5344CB8AC3E}">
        <p14:creationId xmlns:p14="http://schemas.microsoft.com/office/powerpoint/2010/main" val="80378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294826" y="1479385"/>
            <a:ext cx="7212103" cy="4524315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Improves productivity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Improves safety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Work becomes easier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People become disciplined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Generates more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 Black" panose="020B0A04020102020204" pitchFamily="34" charset="0"/>
              </a:rPr>
              <a:t>Workplace becomes cleaner and organized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93327-B1CC-4656-8F8A-631205192628}"/>
              </a:ext>
            </a:extLst>
          </p:cNvPr>
          <p:cNvSpPr txBox="1"/>
          <p:nvPr/>
        </p:nvSpPr>
        <p:spPr>
          <a:xfrm>
            <a:off x="427703" y="445449"/>
            <a:ext cx="6843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WHY 5S?</a:t>
            </a:r>
          </a:p>
        </p:txBody>
      </p:sp>
      <p:pic>
        <p:nvPicPr>
          <p:cNvPr id="18434" name="Picture 2" descr="Image result for 5s clipart">
            <a:extLst>
              <a:ext uri="{FF2B5EF4-FFF2-40B4-BE49-F238E27FC236}">
                <a16:creationId xmlns:a16="http://schemas.microsoft.com/office/drawing/2014/main" id="{D8AD5D99-5137-43BE-9873-77DFBFE8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4" b="9964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58" y="263653"/>
            <a:ext cx="4411636" cy="27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Image result for asking question clipart">
            <a:extLst>
              <a:ext uri="{FF2B5EF4-FFF2-40B4-BE49-F238E27FC236}">
                <a16:creationId xmlns:a16="http://schemas.microsoft.com/office/drawing/2014/main" id="{EFB8A881-42DB-4C5B-A7D2-B23E348EF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65" r="22666"/>
          <a:stretch/>
        </p:blipFill>
        <p:spPr bwMode="auto">
          <a:xfrm>
            <a:off x="7713405" y="2453746"/>
            <a:ext cx="3583859" cy="34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4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D93327-B1CC-4656-8F8A-631205192628}"/>
              </a:ext>
            </a:extLst>
          </p:cNvPr>
          <p:cNvSpPr txBox="1"/>
          <p:nvPr/>
        </p:nvSpPr>
        <p:spPr>
          <a:xfrm>
            <a:off x="427703" y="445449"/>
            <a:ext cx="6843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IF THERE’S NO 5S: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4CDD5-E92C-4954-B239-1C104A24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13" y="1137616"/>
            <a:ext cx="9066267" cy="57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673AD3A2-1F26-4EE1-85AA-78F51F439226}"/>
              </a:ext>
            </a:extLst>
          </p:cNvPr>
          <p:cNvSpPr/>
          <p:nvPr/>
        </p:nvSpPr>
        <p:spPr>
          <a:xfrm>
            <a:off x="1076632" y="103239"/>
            <a:ext cx="10146891" cy="6592529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" panose="020B0502040204020203" pitchFamily="34" charset="0"/>
              </a:rPr>
              <a:t>5S NUMBER GAME!</a:t>
            </a:r>
          </a:p>
        </p:txBody>
      </p:sp>
    </p:spTree>
    <p:extLst>
      <p:ext uri="{BB962C8B-B14F-4D97-AF65-F5344CB8AC3E}">
        <p14:creationId xmlns:p14="http://schemas.microsoft.com/office/powerpoint/2010/main" val="4157107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SYNTHESIS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09D17-BAFC-49AF-89CC-EFCA753A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94" y="1276446"/>
            <a:ext cx="10738411" cy="53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5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589DB-548C-4CE5-964D-D5A2F1131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4" y="5981855"/>
            <a:ext cx="1488576" cy="690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77A7EE-4873-4D30-BFE0-111D3810043C}"/>
              </a:ext>
            </a:extLst>
          </p:cNvPr>
          <p:cNvSpPr/>
          <p:nvPr/>
        </p:nvSpPr>
        <p:spPr>
          <a:xfrm>
            <a:off x="427701" y="2354244"/>
            <a:ext cx="7683911" cy="3784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B9162-DB13-4584-85F3-108BFD394A94}"/>
              </a:ext>
            </a:extLst>
          </p:cNvPr>
          <p:cNvSpPr/>
          <p:nvPr/>
        </p:nvSpPr>
        <p:spPr>
          <a:xfrm>
            <a:off x="1297856" y="2468132"/>
            <a:ext cx="9596285" cy="19217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ensure that you have learned something about our topic, let’s take a short quiz!</a:t>
            </a:r>
          </a:p>
        </p:txBody>
      </p:sp>
      <p:pic>
        <p:nvPicPr>
          <p:cNvPr id="7170" name="Picture 2" descr="Image result for quiz clip art">
            <a:extLst>
              <a:ext uri="{FF2B5EF4-FFF2-40B4-BE49-F238E27FC236}">
                <a16:creationId xmlns:a16="http://schemas.microsoft.com/office/drawing/2014/main" id="{B2ABE4BC-78FE-47FC-BBB5-38102B61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62" y="457801"/>
            <a:ext cx="4286250" cy="2409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6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589DB-548C-4CE5-964D-D5A2F1131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4" y="5981855"/>
            <a:ext cx="1488576" cy="690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A9C79-BBE7-4CF3-B69D-182C02CA98F7}"/>
              </a:ext>
            </a:extLst>
          </p:cNvPr>
          <p:cNvSpPr txBox="1"/>
          <p:nvPr/>
        </p:nvSpPr>
        <p:spPr>
          <a:xfrm>
            <a:off x="427702" y="445449"/>
            <a:ext cx="10972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7A7EE-4873-4D30-BFE0-111D3810043C}"/>
              </a:ext>
            </a:extLst>
          </p:cNvPr>
          <p:cNvSpPr/>
          <p:nvPr/>
        </p:nvSpPr>
        <p:spPr>
          <a:xfrm>
            <a:off x="427701" y="2354244"/>
            <a:ext cx="7683911" cy="3784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934F8-DC5A-45A8-AEFC-9A286811631A}"/>
              </a:ext>
            </a:extLst>
          </p:cNvPr>
          <p:cNvSpPr/>
          <p:nvPr/>
        </p:nvSpPr>
        <p:spPr>
          <a:xfrm>
            <a:off x="1297857" y="2244750"/>
            <a:ext cx="9596285" cy="2368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In your own words, define what </a:t>
            </a:r>
            <a:r>
              <a:rPr lang="en-US" sz="3200" b="1" dirty="0">
                <a:solidFill>
                  <a:schemeClr val="tx1"/>
                </a:solidFill>
                <a:latin typeface="Gill Sans Ultra Bold Condensed" panose="020B0A06020104020203" pitchFamily="34" charset="0"/>
                <a:cs typeface="Aharoni" panose="02010803020104030203" pitchFamily="2" charset="-79"/>
              </a:rPr>
              <a:t>5S</a:t>
            </a: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Practice is.</a:t>
            </a:r>
          </a:p>
        </p:txBody>
      </p:sp>
    </p:spTree>
    <p:extLst>
      <p:ext uri="{BB962C8B-B14F-4D97-AF65-F5344CB8AC3E}">
        <p14:creationId xmlns:p14="http://schemas.microsoft.com/office/powerpoint/2010/main" val="213928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589DB-548C-4CE5-964D-D5A2F1131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4" y="5981855"/>
            <a:ext cx="1488576" cy="690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A9C79-BBE7-4CF3-B69D-182C02CA98F7}"/>
              </a:ext>
            </a:extLst>
          </p:cNvPr>
          <p:cNvSpPr txBox="1"/>
          <p:nvPr/>
        </p:nvSpPr>
        <p:spPr>
          <a:xfrm>
            <a:off x="427702" y="445449"/>
            <a:ext cx="10972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7A7EE-4873-4D30-BFE0-111D3810043C}"/>
              </a:ext>
            </a:extLst>
          </p:cNvPr>
          <p:cNvSpPr/>
          <p:nvPr/>
        </p:nvSpPr>
        <p:spPr>
          <a:xfrm>
            <a:off x="427701" y="2354244"/>
            <a:ext cx="7683911" cy="3784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934F8-DC5A-45A8-AEFC-9A286811631A}"/>
              </a:ext>
            </a:extLst>
          </p:cNvPr>
          <p:cNvSpPr/>
          <p:nvPr/>
        </p:nvSpPr>
        <p:spPr>
          <a:xfrm>
            <a:off x="1297857" y="1563329"/>
            <a:ext cx="9596285" cy="4159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Explain each basic concept of </a:t>
            </a: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5</a:t>
            </a: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practice.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Mura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Muri</a:t>
            </a:r>
          </a:p>
        </p:txBody>
      </p:sp>
    </p:spTree>
    <p:extLst>
      <p:ext uri="{BB962C8B-B14F-4D97-AF65-F5344CB8AC3E}">
        <p14:creationId xmlns:p14="http://schemas.microsoft.com/office/powerpoint/2010/main" val="123740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589DB-548C-4CE5-964D-D5A2F1131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4" y="5981855"/>
            <a:ext cx="1488576" cy="690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A9C79-BBE7-4CF3-B69D-182C02CA98F7}"/>
              </a:ext>
            </a:extLst>
          </p:cNvPr>
          <p:cNvSpPr txBox="1"/>
          <p:nvPr/>
        </p:nvSpPr>
        <p:spPr>
          <a:xfrm>
            <a:off x="427702" y="445449"/>
            <a:ext cx="10972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7A7EE-4873-4D30-BFE0-111D3810043C}"/>
              </a:ext>
            </a:extLst>
          </p:cNvPr>
          <p:cNvSpPr/>
          <p:nvPr/>
        </p:nvSpPr>
        <p:spPr>
          <a:xfrm>
            <a:off x="427701" y="2354244"/>
            <a:ext cx="7683911" cy="3784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934F8-DC5A-45A8-AEFC-9A286811631A}"/>
              </a:ext>
            </a:extLst>
          </p:cNvPr>
          <p:cNvSpPr/>
          <p:nvPr/>
        </p:nvSpPr>
        <p:spPr>
          <a:xfrm>
            <a:off x="1297857" y="2354244"/>
            <a:ext cx="9596285" cy="2368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If you were to implement </a:t>
            </a: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5s </a:t>
            </a: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program/activity in the office, how will you do it? What inspirational or motivational strategy will you use to encourage employees to apply</a:t>
            </a: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5s</a:t>
            </a:r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0432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FE3D0C-F324-42DB-B01C-386419AC7E8A}"/>
              </a:ext>
            </a:extLst>
          </p:cNvPr>
          <p:cNvSpPr/>
          <p:nvPr/>
        </p:nvSpPr>
        <p:spPr>
          <a:xfrm>
            <a:off x="3287037" y="2510135"/>
            <a:ext cx="5867311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Presentation</a:t>
            </a:r>
          </a:p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8D33-6A6B-4E6A-B919-81F50327DA7A}"/>
              </a:ext>
            </a:extLst>
          </p:cNvPr>
          <p:cNvSpPr txBox="1"/>
          <p:nvPr/>
        </p:nvSpPr>
        <p:spPr>
          <a:xfrm>
            <a:off x="7536873" y="5734110"/>
            <a:ext cx="4544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Visit us </a:t>
            </a:r>
          </a:p>
          <a:p>
            <a:pPr algn="ctr"/>
            <a:r>
              <a:rPr lang="en-PH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www.pcl.com.ph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9297B-8E84-4957-A2BF-F00902BD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7" y="548044"/>
            <a:ext cx="3306704" cy="15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55796E23-74BD-4549-939E-BCDC67CBB0AC}"/>
              </a:ext>
            </a:extLst>
          </p:cNvPr>
          <p:cNvSpPr/>
          <p:nvPr/>
        </p:nvSpPr>
        <p:spPr>
          <a:xfrm>
            <a:off x="-233238" y="-289709"/>
            <a:ext cx="12683146" cy="73938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27EE6F99-1869-4CE5-993C-2F603261DCCB}"/>
              </a:ext>
            </a:extLst>
          </p:cNvPr>
          <p:cNvSpPr txBox="1">
            <a:spLocks noChangeArrowheads="1"/>
          </p:cNvSpPr>
          <p:nvPr/>
        </p:nvSpPr>
        <p:spPr bwMode="auto">
          <a:xfrm rot="5778071">
            <a:off x="2861385" y="5638772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/>
              <a:t>1</a:t>
            </a:r>
            <a:endParaRPr lang="en-US" altLang="en-US" sz="1000" dirty="0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A1B53DEF-F8FF-4139-90BB-66FBEEBE1C98}"/>
              </a:ext>
            </a:extLst>
          </p:cNvPr>
          <p:cNvSpPr txBox="1">
            <a:spLocks noChangeArrowheads="1"/>
          </p:cNvSpPr>
          <p:nvPr/>
        </p:nvSpPr>
        <p:spPr bwMode="auto">
          <a:xfrm rot="-1105757">
            <a:off x="4032250" y="2157413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2</a:t>
            </a:r>
          </a:p>
        </p:txBody>
      </p:sp>
      <p:sp>
        <p:nvSpPr>
          <p:cNvPr id="5124" name="Text Box 12">
            <a:extLst>
              <a:ext uri="{FF2B5EF4-FFF2-40B4-BE49-F238E27FC236}">
                <a16:creationId xmlns:a16="http://schemas.microsoft.com/office/drawing/2014/main" id="{E22E5FFB-5DB1-457E-9CEB-C153FAAAA858}"/>
              </a:ext>
            </a:extLst>
          </p:cNvPr>
          <p:cNvSpPr txBox="1">
            <a:spLocks noChangeArrowheads="1"/>
          </p:cNvSpPr>
          <p:nvPr/>
        </p:nvSpPr>
        <p:spPr bwMode="auto">
          <a:xfrm rot="7445786">
            <a:off x="2091532" y="346869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3</a:t>
            </a:r>
          </a:p>
        </p:txBody>
      </p:sp>
      <p:sp>
        <p:nvSpPr>
          <p:cNvPr id="5125" name="Text Box 13">
            <a:extLst>
              <a:ext uri="{FF2B5EF4-FFF2-40B4-BE49-F238E27FC236}">
                <a16:creationId xmlns:a16="http://schemas.microsoft.com/office/drawing/2014/main" id="{D4FA486D-DD18-4E54-8B33-02FF283FA2B8}"/>
              </a:ext>
            </a:extLst>
          </p:cNvPr>
          <p:cNvSpPr txBox="1">
            <a:spLocks noChangeArrowheads="1"/>
          </p:cNvSpPr>
          <p:nvPr/>
        </p:nvSpPr>
        <p:spPr bwMode="auto">
          <a:xfrm rot="-9722312">
            <a:off x="7086600" y="5791200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4</a:t>
            </a:r>
          </a:p>
        </p:txBody>
      </p:sp>
      <p:sp>
        <p:nvSpPr>
          <p:cNvPr id="5126" name="Text Box 14">
            <a:extLst>
              <a:ext uri="{FF2B5EF4-FFF2-40B4-BE49-F238E27FC236}">
                <a16:creationId xmlns:a16="http://schemas.microsoft.com/office/drawing/2014/main" id="{108F7051-FFC0-4E52-B1E7-F29627F7E2E2}"/>
              </a:ext>
            </a:extLst>
          </p:cNvPr>
          <p:cNvSpPr txBox="1">
            <a:spLocks noChangeArrowheads="1"/>
          </p:cNvSpPr>
          <p:nvPr/>
        </p:nvSpPr>
        <p:spPr bwMode="auto">
          <a:xfrm rot="559330">
            <a:off x="6548438" y="2813051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5</a:t>
            </a:r>
          </a:p>
        </p:txBody>
      </p:sp>
      <p:sp>
        <p:nvSpPr>
          <p:cNvPr id="5127" name="Text Box 15">
            <a:extLst>
              <a:ext uri="{FF2B5EF4-FFF2-40B4-BE49-F238E27FC236}">
                <a16:creationId xmlns:a16="http://schemas.microsoft.com/office/drawing/2014/main" id="{100B824E-0444-4B03-AECF-151BE01D46C1}"/>
              </a:ext>
            </a:extLst>
          </p:cNvPr>
          <p:cNvSpPr txBox="1">
            <a:spLocks noChangeArrowheads="1"/>
          </p:cNvSpPr>
          <p:nvPr/>
        </p:nvSpPr>
        <p:spPr bwMode="auto">
          <a:xfrm rot="4821109">
            <a:off x="4554321" y="1102669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lbertus"/>
              </a:rPr>
              <a:t>6</a:t>
            </a:r>
          </a:p>
        </p:txBody>
      </p:sp>
      <p:sp>
        <p:nvSpPr>
          <p:cNvPr id="5128" name="Text Box 16">
            <a:extLst>
              <a:ext uri="{FF2B5EF4-FFF2-40B4-BE49-F238E27FC236}">
                <a16:creationId xmlns:a16="http://schemas.microsoft.com/office/drawing/2014/main" id="{C1D6C16C-3812-46ED-92A5-8C2B32612138}"/>
              </a:ext>
            </a:extLst>
          </p:cNvPr>
          <p:cNvSpPr txBox="1">
            <a:spLocks noChangeArrowheads="1"/>
          </p:cNvSpPr>
          <p:nvPr/>
        </p:nvSpPr>
        <p:spPr bwMode="auto">
          <a:xfrm rot="10608044">
            <a:off x="9966326" y="4699000"/>
            <a:ext cx="4286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latin typeface="Algerian" panose="04020705040A02060702" pitchFamily="82" charset="0"/>
              </a:rPr>
              <a:t>7</a:t>
            </a:r>
          </a:p>
        </p:txBody>
      </p:sp>
      <p:sp>
        <p:nvSpPr>
          <p:cNvPr id="5129" name="Text Box 17">
            <a:extLst>
              <a:ext uri="{FF2B5EF4-FFF2-40B4-BE49-F238E27FC236}">
                <a16:creationId xmlns:a16="http://schemas.microsoft.com/office/drawing/2014/main" id="{4EEFBCF5-FEA1-46C8-8BFB-73925B2115DE}"/>
              </a:ext>
            </a:extLst>
          </p:cNvPr>
          <p:cNvSpPr txBox="1">
            <a:spLocks noChangeArrowheads="1"/>
          </p:cNvSpPr>
          <p:nvPr/>
        </p:nvSpPr>
        <p:spPr bwMode="auto">
          <a:xfrm rot="-5149104">
            <a:off x="7841457" y="3207544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Old English"/>
              </a:rPr>
              <a:t>8</a:t>
            </a:r>
          </a:p>
        </p:txBody>
      </p:sp>
      <p:sp>
        <p:nvSpPr>
          <p:cNvPr id="5130" name="Text Box 18">
            <a:extLst>
              <a:ext uri="{FF2B5EF4-FFF2-40B4-BE49-F238E27FC236}">
                <a16:creationId xmlns:a16="http://schemas.microsoft.com/office/drawing/2014/main" id="{7AD4BB9C-2D9D-4A3F-A2B3-963A5E20EE47}"/>
              </a:ext>
            </a:extLst>
          </p:cNvPr>
          <p:cNvSpPr txBox="1">
            <a:spLocks noChangeArrowheads="1"/>
          </p:cNvSpPr>
          <p:nvPr/>
        </p:nvSpPr>
        <p:spPr bwMode="auto">
          <a:xfrm rot="3160852">
            <a:off x="8974932" y="886619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9</a:t>
            </a:r>
          </a:p>
        </p:txBody>
      </p:sp>
      <p:sp>
        <p:nvSpPr>
          <p:cNvPr id="5131" name="Text Box 19">
            <a:extLst>
              <a:ext uri="{FF2B5EF4-FFF2-40B4-BE49-F238E27FC236}">
                <a16:creationId xmlns:a16="http://schemas.microsoft.com/office/drawing/2014/main" id="{DCB36EF2-862B-4563-9CD1-FA4DBF49C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1816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10</a:t>
            </a:r>
          </a:p>
        </p:txBody>
      </p:sp>
      <p:sp>
        <p:nvSpPr>
          <p:cNvPr id="5132" name="Text Box 20">
            <a:extLst>
              <a:ext uri="{FF2B5EF4-FFF2-40B4-BE49-F238E27FC236}">
                <a16:creationId xmlns:a16="http://schemas.microsoft.com/office/drawing/2014/main" id="{8B42778D-8771-4ADC-8215-CD3E5B797AD8}"/>
              </a:ext>
            </a:extLst>
          </p:cNvPr>
          <p:cNvSpPr txBox="1">
            <a:spLocks noChangeArrowheads="1"/>
          </p:cNvSpPr>
          <p:nvPr/>
        </p:nvSpPr>
        <p:spPr bwMode="auto">
          <a:xfrm rot="3739197">
            <a:off x="3804444" y="3891756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11</a:t>
            </a:r>
          </a:p>
        </p:txBody>
      </p:sp>
      <p:sp>
        <p:nvSpPr>
          <p:cNvPr id="5133" name="Text Box 21">
            <a:extLst>
              <a:ext uri="{FF2B5EF4-FFF2-40B4-BE49-F238E27FC236}">
                <a16:creationId xmlns:a16="http://schemas.microsoft.com/office/drawing/2014/main" id="{E98C1C62-7F43-49D4-8756-12E9B24C3DEB}"/>
              </a:ext>
            </a:extLst>
          </p:cNvPr>
          <p:cNvSpPr txBox="1">
            <a:spLocks noChangeArrowheads="1"/>
          </p:cNvSpPr>
          <p:nvPr/>
        </p:nvSpPr>
        <p:spPr bwMode="auto">
          <a:xfrm rot="10286672">
            <a:off x="3200400" y="1447801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12</a:t>
            </a:r>
          </a:p>
        </p:txBody>
      </p:sp>
      <p:sp>
        <p:nvSpPr>
          <p:cNvPr id="5134" name="Text Box 22">
            <a:extLst>
              <a:ext uri="{FF2B5EF4-FFF2-40B4-BE49-F238E27FC236}">
                <a16:creationId xmlns:a16="http://schemas.microsoft.com/office/drawing/2014/main" id="{2E7B1F78-956C-431F-9622-F4087A36A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5929313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i="1"/>
              <a:t>13</a:t>
            </a:r>
          </a:p>
        </p:txBody>
      </p:sp>
      <p:sp>
        <p:nvSpPr>
          <p:cNvPr id="5135" name="Text Box 23">
            <a:extLst>
              <a:ext uri="{FF2B5EF4-FFF2-40B4-BE49-F238E27FC236}">
                <a16:creationId xmlns:a16="http://schemas.microsoft.com/office/drawing/2014/main" id="{9F52B8CE-271A-4E99-8C7B-7D577CD7F013}"/>
              </a:ext>
            </a:extLst>
          </p:cNvPr>
          <p:cNvSpPr txBox="1">
            <a:spLocks noChangeArrowheads="1"/>
          </p:cNvSpPr>
          <p:nvPr/>
        </p:nvSpPr>
        <p:spPr bwMode="auto">
          <a:xfrm rot="1032637">
            <a:off x="4611762" y="4067146"/>
            <a:ext cx="444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Strider"/>
              </a:rPr>
              <a:t>14</a:t>
            </a:r>
          </a:p>
        </p:txBody>
      </p:sp>
      <p:sp>
        <p:nvSpPr>
          <p:cNvPr id="5136" name="Text Box 24">
            <a:extLst>
              <a:ext uri="{FF2B5EF4-FFF2-40B4-BE49-F238E27FC236}">
                <a16:creationId xmlns:a16="http://schemas.microsoft.com/office/drawing/2014/main" id="{BCD23B03-2519-44C3-92CD-3B6AA5460663}"/>
              </a:ext>
            </a:extLst>
          </p:cNvPr>
          <p:cNvSpPr txBox="1">
            <a:spLocks noChangeArrowheads="1"/>
          </p:cNvSpPr>
          <p:nvPr/>
        </p:nvSpPr>
        <p:spPr bwMode="auto">
          <a:xfrm rot="4442509">
            <a:off x="6938963" y="1443038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15</a:t>
            </a:r>
          </a:p>
        </p:txBody>
      </p:sp>
      <p:sp>
        <p:nvSpPr>
          <p:cNvPr id="5137" name="Text Box 25">
            <a:extLst>
              <a:ext uri="{FF2B5EF4-FFF2-40B4-BE49-F238E27FC236}">
                <a16:creationId xmlns:a16="http://schemas.microsoft.com/office/drawing/2014/main" id="{74386D80-D484-4DDD-ADF8-2C16CE5CBC4C}"/>
              </a:ext>
            </a:extLst>
          </p:cNvPr>
          <p:cNvSpPr txBox="1">
            <a:spLocks noChangeArrowheads="1"/>
          </p:cNvSpPr>
          <p:nvPr/>
        </p:nvSpPr>
        <p:spPr bwMode="auto">
          <a:xfrm rot="-1791546">
            <a:off x="7543800" y="4800600"/>
            <a:ext cx="10922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>
                <a:latin typeface="Rockwell" panose="02060603020205020403" pitchFamily="18" charset="0"/>
              </a:rPr>
              <a:t>16</a:t>
            </a:r>
          </a:p>
        </p:txBody>
      </p:sp>
      <p:sp>
        <p:nvSpPr>
          <p:cNvPr id="5138" name="Text Box 26">
            <a:extLst>
              <a:ext uri="{FF2B5EF4-FFF2-40B4-BE49-F238E27FC236}">
                <a16:creationId xmlns:a16="http://schemas.microsoft.com/office/drawing/2014/main" id="{66C6AC95-E25F-450A-B6DC-FDE130826874}"/>
              </a:ext>
            </a:extLst>
          </p:cNvPr>
          <p:cNvSpPr txBox="1">
            <a:spLocks noChangeArrowheads="1"/>
          </p:cNvSpPr>
          <p:nvPr/>
        </p:nvSpPr>
        <p:spPr bwMode="auto">
          <a:xfrm rot="2092250">
            <a:off x="8610600" y="3886201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17</a:t>
            </a:r>
          </a:p>
        </p:txBody>
      </p:sp>
      <p:sp>
        <p:nvSpPr>
          <p:cNvPr id="4123" name="Text Box 27">
            <a:extLst>
              <a:ext uri="{FF2B5EF4-FFF2-40B4-BE49-F238E27FC236}">
                <a16:creationId xmlns:a16="http://schemas.microsoft.com/office/drawing/2014/main" id="{38FFAE8C-F47D-4F51-9FD4-1CD87A422A47}"/>
              </a:ext>
            </a:extLst>
          </p:cNvPr>
          <p:cNvSpPr txBox="1">
            <a:spLocks noChangeArrowheads="1"/>
          </p:cNvSpPr>
          <p:nvPr/>
        </p:nvSpPr>
        <p:spPr bwMode="auto">
          <a:xfrm rot="2715581">
            <a:off x="8377645" y="870020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i="1">
                <a:effectLst>
                  <a:outerShdw blurRad="38100" dist="38100" dir="2700000" algn="tl">
                    <a:srgbClr val="C0C0C0"/>
                  </a:outerShdw>
                </a:effectLst>
              </a:rPr>
              <a:t>18</a:t>
            </a:r>
            <a:endParaRPr lang="en-US" sz="4800">
              <a:latin typeface="Paisley ICG 01 Alt" pitchFamily="2" charset="0"/>
            </a:endParaRPr>
          </a:p>
        </p:txBody>
      </p:sp>
      <p:sp>
        <p:nvSpPr>
          <p:cNvPr id="5140" name="Text Box 28">
            <a:extLst>
              <a:ext uri="{FF2B5EF4-FFF2-40B4-BE49-F238E27FC236}">
                <a16:creationId xmlns:a16="http://schemas.microsoft.com/office/drawing/2014/main" id="{23D484B9-0FF0-4379-AB38-445774D28871}"/>
              </a:ext>
            </a:extLst>
          </p:cNvPr>
          <p:cNvSpPr txBox="1">
            <a:spLocks noChangeArrowheads="1"/>
          </p:cNvSpPr>
          <p:nvPr/>
        </p:nvSpPr>
        <p:spPr bwMode="auto">
          <a:xfrm rot="10762735">
            <a:off x="2514600" y="60198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i="1"/>
              <a:t>19</a:t>
            </a:r>
          </a:p>
        </p:txBody>
      </p:sp>
      <p:sp>
        <p:nvSpPr>
          <p:cNvPr id="5141" name="Text Box 29">
            <a:extLst>
              <a:ext uri="{FF2B5EF4-FFF2-40B4-BE49-F238E27FC236}">
                <a16:creationId xmlns:a16="http://schemas.microsoft.com/office/drawing/2014/main" id="{B316CF30-D601-4390-A894-6DF9E01510C5}"/>
              </a:ext>
            </a:extLst>
          </p:cNvPr>
          <p:cNvSpPr txBox="1">
            <a:spLocks noChangeArrowheads="1"/>
          </p:cNvSpPr>
          <p:nvPr/>
        </p:nvSpPr>
        <p:spPr bwMode="auto">
          <a:xfrm rot="-8720569">
            <a:off x="1831975" y="2968625"/>
            <a:ext cx="869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400"/>
              <a:t>20</a:t>
            </a:r>
          </a:p>
        </p:txBody>
      </p:sp>
      <p:sp>
        <p:nvSpPr>
          <p:cNvPr id="5142" name="Text Box 30">
            <a:extLst>
              <a:ext uri="{FF2B5EF4-FFF2-40B4-BE49-F238E27FC236}">
                <a16:creationId xmlns:a16="http://schemas.microsoft.com/office/drawing/2014/main" id="{1898FDFC-8044-4BE3-BD24-27FA052EA2F0}"/>
              </a:ext>
            </a:extLst>
          </p:cNvPr>
          <p:cNvSpPr txBox="1">
            <a:spLocks noChangeArrowheads="1"/>
          </p:cNvSpPr>
          <p:nvPr/>
        </p:nvSpPr>
        <p:spPr bwMode="auto">
          <a:xfrm rot="4256370">
            <a:off x="2377282" y="746919"/>
            <a:ext cx="7937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800"/>
              <a:t>21</a:t>
            </a:r>
          </a:p>
        </p:txBody>
      </p:sp>
      <p:sp>
        <p:nvSpPr>
          <p:cNvPr id="5143" name="Text Box 31">
            <a:extLst>
              <a:ext uri="{FF2B5EF4-FFF2-40B4-BE49-F238E27FC236}">
                <a16:creationId xmlns:a16="http://schemas.microsoft.com/office/drawing/2014/main" id="{406ED8E1-7468-4839-9B09-D81D507187DA}"/>
              </a:ext>
            </a:extLst>
          </p:cNvPr>
          <p:cNvSpPr txBox="1">
            <a:spLocks noChangeArrowheads="1"/>
          </p:cNvSpPr>
          <p:nvPr/>
        </p:nvSpPr>
        <p:spPr bwMode="auto">
          <a:xfrm rot="7002008">
            <a:off x="4822826" y="5259388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22</a:t>
            </a:r>
            <a:endParaRPr lang="en-US" altLang="en-US" sz="4800"/>
          </a:p>
        </p:txBody>
      </p:sp>
      <p:sp>
        <p:nvSpPr>
          <p:cNvPr id="5144" name="Text Box 32">
            <a:extLst>
              <a:ext uri="{FF2B5EF4-FFF2-40B4-BE49-F238E27FC236}">
                <a16:creationId xmlns:a16="http://schemas.microsoft.com/office/drawing/2014/main" id="{E2793932-CA1F-42FF-8DB7-247E1625B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9718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23</a:t>
            </a:r>
          </a:p>
        </p:txBody>
      </p:sp>
      <p:sp>
        <p:nvSpPr>
          <p:cNvPr id="5145" name="Text Box 33">
            <a:extLst>
              <a:ext uri="{FF2B5EF4-FFF2-40B4-BE49-F238E27FC236}">
                <a16:creationId xmlns:a16="http://schemas.microsoft.com/office/drawing/2014/main" id="{91B6EA85-495A-40A2-97B0-AF81505DD2C9}"/>
              </a:ext>
            </a:extLst>
          </p:cNvPr>
          <p:cNvSpPr txBox="1">
            <a:spLocks noChangeArrowheads="1"/>
          </p:cNvSpPr>
          <p:nvPr/>
        </p:nvSpPr>
        <p:spPr bwMode="auto">
          <a:xfrm rot="1871437">
            <a:off x="5105400" y="762000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24</a:t>
            </a:r>
          </a:p>
        </p:txBody>
      </p:sp>
      <p:sp>
        <p:nvSpPr>
          <p:cNvPr id="5146" name="Text Box 34">
            <a:extLst>
              <a:ext uri="{FF2B5EF4-FFF2-40B4-BE49-F238E27FC236}">
                <a16:creationId xmlns:a16="http://schemas.microsoft.com/office/drawing/2014/main" id="{14C4492B-8371-4653-981A-A3654C182999}"/>
              </a:ext>
            </a:extLst>
          </p:cNvPr>
          <p:cNvSpPr txBox="1">
            <a:spLocks noChangeArrowheads="1"/>
          </p:cNvSpPr>
          <p:nvPr/>
        </p:nvSpPr>
        <p:spPr bwMode="auto">
          <a:xfrm rot="4314359">
            <a:off x="9839325" y="5821363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25</a:t>
            </a:r>
          </a:p>
        </p:txBody>
      </p:sp>
      <p:sp>
        <p:nvSpPr>
          <p:cNvPr id="5147" name="Text Box 35">
            <a:extLst>
              <a:ext uri="{FF2B5EF4-FFF2-40B4-BE49-F238E27FC236}">
                <a16:creationId xmlns:a16="http://schemas.microsoft.com/office/drawing/2014/main" id="{E96C8300-8348-43DF-B649-23D93B810CAF}"/>
              </a:ext>
            </a:extLst>
          </p:cNvPr>
          <p:cNvSpPr txBox="1">
            <a:spLocks noChangeArrowheads="1"/>
          </p:cNvSpPr>
          <p:nvPr/>
        </p:nvSpPr>
        <p:spPr bwMode="auto">
          <a:xfrm rot="-4642424">
            <a:off x="7700963" y="3805238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26</a:t>
            </a:r>
          </a:p>
        </p:txBody>
      </p:sp>
      <p:sp>
        <p:nvSpPr>
          <p:cNvPr id="5148" name="Text Box 36">
            <a:extLst>
              <a:ext uri="{FF2B5EF4-FFF2-40B4-BE49-F238E27FC236}">
                <a16:creationId xmlns:a16="http://schemas.microsoft.com/office/drawing/2014/main" id="{3755007A-C6D1-4800-9B89-EFAF625D3E5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924925" y="29527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27</a:t>
            </a:r>
          </a:p>
        </p:txBody>
      </p:sp>
      <p:sp>
        <p:nvSpPr>
          <p:cNvPr id="5149" name="Text Box 37">
            <a:extLst>
              <a:ext uri="{FF2B5EF4-FFF2-40B4-BE49-F238E27FC236}">
                <a16:creationId xmlns:a16="http://schemas.microsoft.com/office/drawing/2014/main" id="{AAC31A75-265E-4FC1-A7E4-9BD2D3A21DB6}"/>
              </a:ext>
            </a:extLst>
          </p:cNvPr>
          <p:cNvSpPr txBox="1">
            <a:spLocks noChangeArrowheads="1"/>
          </p:cNvSpPr>
          <p:nvPr/>
        </p:nvSpPr>
        <p:spPr bwMode="auto">
          <a:xfrm rot="-3020812">
            <a:off x="1838325" y="471487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 b="1"/>
              <a:t>28</a:t>
            </a:r>
          </a:p>
        </p:txBody>
      </p:sp>
      <p:sp>
        <p:nvSpPr>
          <p:cNvPr id="5150" name="Text Box 38">
            <a:extLst>
              <a:ext uri="{FF2B5EF4-FFF2-40B4-BE49-F238E27FC236}">
                <a16:creationId xmlns:a16="http://schemas.microsoft.com/office/drawing/2014/main" id="{5C763195-B304-4E74-BC48-C2E99F64A1D3}"/>
              </a:ext>
            </a:extLst>
          </p:cNvPr>
          <p:cNvSpPr txBox="1">
            <a:spLocks noChangeArrowheads="1"/>
          </p:cNvSpPr>
          <p:nvPr/>
        </p:nvSpPr>
        <p:spPr bwMode="auto">
          <a:xfrm rot="2486953">
            <a:off x="1676400" y="2438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29</a:t>
            </a:r>
          </a:p>
        </p:txBody>
      </p:sp>
      <p:sp>
        <p:nvSpPr>
          <p:cNvPr id="5151" name="Text Box 39">
            <a:extLst>
              <a:ext uri="{FF2B5EF4-FFF2-40B4-BE49-F238E27FC236}">
                <a16:creationId xmlns:a16="http://schemas.microsoft.com/office/drawing/2014/main" id="{554C1C5D-4BC8-4390-A41B-5592CC21A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30</a:t>
            </a:r>
            <a:endParaRPr lang="en-US" altLang="en-US"/>
          </a:p>
        </p:txBody>
      </p:sp>
      <p:sp>
        <p:nvSpPr>
          <p:cNvPr id="5152" name="Text Box 40">
            <a:extLst>
              <a:ext uri="{FF2B5EF4-FFF2-40B4-BE49-F238E27FC236}">
                <a16:creationId xmlns:a16="http://schemas.microsoft.com/office/drawing/2014/main" id="{8DF94AD5-E125-4BAF-97B1-1D553A89C02B}"/>
              </a:ext>
            </a:extLst>
          </p:cNvPr>
          <p:cNvSpPr txBox="1">
            <a:spLocks noChangeArrowheads="1"/>
          </p:cNvSpPr>
          <p:nvPr/>
        </p:nvSpPr>
        <p:spPr bwMode="auto">
          <a:xfrm rot="1845105">
            <a:off x="6096000" y="4495801"/>
            <a:ext cx="946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000"/>
              <a:t>31</a:t>
            </a:r>
          </a:p>
        </p:txBody>
      </p:sp>
      <p:sp>
        <p:nvSpPr>
          <p:cNvPr id="5153" name="Text Box 41">
            <a:extLst>
              <a:ext uri="{FF2B5EF4-FFF2-40B4-BE49-F238E27FC236}">
                <a16:creationId xmlns:a16="http://schemas.microsoft.com/office/drawing/2014/main" id="{FFEAC9A4-C9BF-4600-860B-B6DE73E40551}"/>
              </a:ext>
            </a:extLst>
          </p:cNvPr>
          <p:cNvSpPr txBox="1">
            <a:spLocks noChangeArrowheads="1"/>
          </p:cNvSpPr>
          <p:nvPr/>
        </p:nvSpPr>
        <p:spPr bwMode="auto">
          <a:xfrm rot="3410979">
            <a:off x="4648200" y="3048000"/>
            <a:ext cx="140335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9600"/>
              <a:t>32</a:t>
            </a:r>
          </a:p>
        </p:txBody>
      </p:sp>
      <p:sp>
        <p:nvSpPr>
          <p:cNvPr id="5154" name="Text Box 42">
            <a:extLst>
              <a:ext uri="{FF2B5EF4-FFF2-40B4-BE49-F238E27FC236}">
                <a16:creationId xmlns:a16="http://schemas.microsoft.com/office/drawing/2014/main" id="{70FEC66F-847E-40F0-B1E5-876449643472}"/>
              </a:ext>
            </a:extLst>
          </p:cNvPr>
          <p:cNvSpPr txBox="1">
            <a:spLocks noChangeArrowheads="1"/>
          </p:cNvSpPr>
          <p:nvPr/>
        </p:nvSpPr>
        <p:spPr bwMode="auto">
          <a:xfrm rot="9455826">
            <a:off x="6896100" y="228601"/>
            <a:ext cx="7937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800"/>
              <a:t>33</a:t>
            </a:r>
          </a:p>
        </p:txBody>
      </p:sp>
      <p:sp>
        <p:nvSpPr>
          <p:cNvPr id="5155" name="Text Box 43">
            <a:extLst>
              <a:ext uri="{FF2B5EF4-FFF2-40B4-BE49-F238E27FC236}">
                <a16:creationId xmlns:a16="http://schemas.microsoft.com/office/drawing/2014/main" id="{0CFD9E01-E9BC-42ED-8682-1CFAAD59B687}"/>
              </a:ext>
            </a:extLst>
          </p:cNvPr>
          <p:cNvSpPr txBox="1">
            <a:spLocks noChangeArrowheads="1"/>
          </p:cNvSpPr>
          <p:nvPr/>
        </p:nvSpPr>
        <p:spPr bwMode="auto">
          <a:xfrm rot="4813092">
            <a:off x="8661400" y="45847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34</a:t>
            </a:r>
          </a:p>
        </p:txBody>
      </p:sp>
      <p:sp>
        <p:nvSpPr>
          <p:cNvPr id="5156" name="Text Box 44">
            <a:extLst>
              <a:ext uri="{FF2B5EF4-FFF2-40B4-BE49-F238E27FC236}">
                <a16:creationId xmlns:a16="http://schemas.microsoft.com/office/drawing/2014/main" id="{0FD12682-C6D0-4E83-AF6E-895998041CB4}"/>
              </a:ext>
            </a:extLst>
          </p:cNvPr>
          <p:cNvSpPr txBox="1">
            <a:spLocks noChangeArrowheads="1"/>
          </p:cNvSpPr>
          <p:nvPr/>
        </p:nvSpPr>
        <p:spPr bwMode="auto">
          <a:xfrm rot="-5030763">
            <a:off x="9113044" y="3039269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35</a:t>
            </a:r>
          </a:p>
        </p:txBody>
      </p:sp>
      <p:sp>
        <p:nvSpPr>
          <p:cNvPr id="5157" name="Text Box 45">
            <a:extLst>
              <a:ext uri="{FF2B5EF4-FFF2-40B4-BE49-F238E27FC236}">
                <a16:creationId xmlns:a16="http://schemas.microsoft.com/office/drawing/2014/main" id="{3EE7EA5D-73D0-422E-A620-E3DEFE9D67E3}"/>
              </a:ext>
            </a:extLst>
          </p:cNvPr>
          <p:cNvSpPr txBox="1">
            <a:spLocks noChangeArrowheads="1"/>
          </p:cNvSpPr>
          <p:nvPr/>
        </p:nvSpPr>
        <p:spPr bwMode="auto">
          <a:xfrm rot="5296258">
            <a:off x="9548019" y="1224757"/>
            <a:ext cx="7937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800"/>
              <a:t>36</a:t>
            </a:r>
          </a:p>
        </p:txBody>
      </p:sp>
      <p:sp>
        <p:nvSpPr>
          <p:cNvPr id="5158" name="Text Box 46">
            <a:extLst>
              <a:ext uri="{FF2B5EF4-FFF2-40B4-BE49-F238E27FC236}">
                <a16:creationId xmlns:a16="http://schemas.microsoft.com/office/drawing/2014/main" id="{7F76017D-C66F-4688-B98E-034B78E1B54C}"/>
              </a:ext>
            </a:extLst>
          </p:cNvPr>
          <p:cNvSpPr txBox="1">
            <a:spLocks noChangeArrowheads="1"/>
          </p:cNvSpPr>
          <p:nvPr/>
        </p:nvSpPr>
        <p:spPr bwMode="auto">
          <a:xfrm rot="3804640">
            <a:off x="3348038" y="593407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 i="1"/>
              <a:t>37</a:t>
            </a:r>
          </a:p>
        </p:txBody>
      </p:sp>
      <p:sp>
        <p:nvSpPr>
          <p:cNvPr id="5159" name="Text Box 47">
            <a:extLst>
              <a:ext uri="{FF2B5EF4-FFF2-40B4-BE49-F238E27FC236}">
                <a16:creationId xmlns:a16="http://schemas.microsoft.com/office/drawing/2014/main" id="{CB54179C-D15D-4CED-A604-553786F2BED6}"/>
              </a:ext>
            </a:extLst>
          </p:cNvPr>
          <p:cNvSpPr txBox="1">
            <a:spLocks noChangeArrowheads="1"/>
          </p:cNvSpPr>
          <p:nvPr/>
        </p:nvSpPr>
        <p:spPr bwMode="auto">
          <a:xfrm rot="2046325">
            <a:off x="1760364" y="3972869"/>
            <a:ext cx="495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Old English"/>
              </a:rPr>
              <a:t>38</a:t>
            </a:r>
          </a:p>
        </p:txBody>
      </p:sp>
      <p:sp>
        <p:nvSpPr>
          <p:cNvPr id="5160" name="Text Box 48">
            <a:extLst>
              <a:ext uri="{FF2B5EF4-FFF2-40B4-BE49-F238E27FC236}">
                <a16:creationId xmlns:a16="http://schemas.microsoft.com/office/drawing/2014/main" id="{BCBE83BB-10B2-4928-98F6-FC36E4D62194}"/>
              </a:ext>
            </a:extLst>
          </p:cNvPr>
          <p:cNvSpPr txBox="1">
            <a:spLocks noChangeArrowheads="1"/>
          </p:cNvSpPr>
          <p:nvPr/>
        </p:nvSpPr>
        <p:spPr bwMode="auto">
          <a:xfrm rot="9035599">
            <a:off x="1749425" y="1747839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39</a:t>
            </a:r>
          </a:p>
        </p:txBody>
      </p:sp>
      <p:sp>
        <p:nvSpPr>
          <p:cNvPr id="5161" name="Text Box 50">
            <a:extLst>
              <a:ext uri="{FF2B5EF4-FFF2-40B4-BE49-F238E27FC236}">
                <a16:creationId xmlns:a16="http://schemas.microsoft.com/office/drawing/2014/main" id="{F40273A2-7CB8-4D43-8D3E-1A35CA7C2AAF}"/>
              </a:ext>
            </a:extLst>
          </p:cNvPr>
          <p:cNvSpPr txBox="1">
            <a:spLocks noChangeArrowheads="1"/>
          </p:cNvSpPr>
          <p:nvPr/>
        </p:nvSpPr>
        <p:spPr bwMode="auto">
          <a:xfrm rot="-403565">
            <a:off x="5791200" y="2895600"/>
            <a:ext cx="12001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7200">
                <a:latin typeface="Arial" panose="020B0604020202020204" pitchFamily="34" charset="0"/>
              </a:rPr>
              <a:t>41</a:t>
            </a:r>
          </a:p>
        </p:txBody>
      </p:sp>
      <p:sp>
        <p:nvSpPr>
          <p:cNvPr id="5162" name="Text Box 51">
            <a:extLst>
              <a:ext uri="{FF2B5EF4-FFF2-40B4-BE49-F238E27FC236}">
                <a16:creationId xmlns:a16="http://schemas.microsoft.com/office/drawing/2014/main" id="{1EACD9F6-9244-4A53-B361-BEDF6C580811}"/>
              </a:ext>
            </a:extLst>
          </p:cNvPr>
          <p:cNvSpPr txBox="1">
            <a:spLocks noChangeArrowheads="1"/>
          </p:cNvSpPr>
          <p:nvPr/>
        </p:nvSpPr>
        <p:spPr bwMode="auto">
          <a:xfrm rot="2110724">
            <a:off x="4660900" y="1693863"/>
            <a:ext cx="6683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i="1"/>
              <a:t>42</a:t>
            </a:r>
          </a:p>
        </p:txBody>
      </p:sp>
      <p:sp>
        <p:nvSpPr>
          <p:cNvPr id="5163" name="Text Box 52">
            <a:extLst>
              <a:ext uri="{FF2B5EF4-FFF2-40B4-BE49-F238E27FC236}">
                <a16:creationId xmlns:a16="http://schemas.microsoft.com/office/drawing/2014/main" id="{A1AA6C7D-E1ED-45A7-AA9E-B29E75AE0888}"/>
              </a:ext>
            </a:extLst>
          </p:cNvPr>
          <p:cNvSpPr txBox="1">
            <a:spLocks noChangeArrowheads="1"/>
          </p:cNvSpPr>
          <p:nvPr/>
        </p:nvSpPr>
        <p:spPr bwMode="auto">
          <a:xfrm rot="2244911">
            <a:off x="8312150" y="5786438"/>
            <a:ext cx="83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>
                <a:latin typeface="Franklin Gothic Demi" panose="020B0703020102020204" pitchFamily="34" charset="0"/>
              </a:rPr>
              <a:t>43</a:t>
            </a:r>
          </a:p>
        </p:txBody>
      </p:sp>
      <p:sp>
        <p:nvSpPr>
          <p:cNvPr id="5164" name="Text Box 53">
            <a:extLst>
              <a:ext uri="{FF2B5EF4-FFF2-40B4-BE49-F238E27FC236}">
                <a16:creationId xmlns:a16="http://schemas.microsoft.com/office/drawing/2014/main" id="{2BDA4282-33C7-4EC0-8F42-C56D777B2F6A}"/>
              </a:ext>
            </a:extLst>
          </p:cNvPr>
          <p:cNvSpPr txBox="1">
            <a:spLocks noChangeArrowheads="1"/>
          </p:cNvSpPr>
          <p:nvPr/>
        </p:nvSpPr>
        <p:spPr bwMode="auto">
          <a:xfrm rot="1606631">
            <a:off x="8458200" y="3124201"/>
            <a:ext cx="5270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800">
                <a:latin typeface="Onyx" panose="04050602080702020203" pitchFamily="82" charset="0"/>
              </a:rPr>
              <a:t>44</a:t>
            </a:r>
          </a:p>
        </p:txBody>
      </p:sp>
      <p:sp>
        <p:nvSpPr>
          <p:cNvPr id="5165" name="Text Box 54">
            <a:extLst>
              <a:ext uri="{FF2B5EF4-FFF2-40B4-BE49-F238E27FC236}">
                <a16:creationId xmlns:a16="http://schemas.microsoft.com/office/drawing/2014/main" id="{6F926462-4A52-47EC-9D45-33D0797B459D}"/>
              </a:ext>
            </a:extLst>
          </p:cNvPr>
          <p:cNvSpPr txBox="1">
            <a:spLocks noChangeArrowheads="1"/>
          </p:cNvSpPr>
          <p:nvPr/>
        </p:nvSpPr>
        <p:spPr bwMode="auto">
          <a:xfrm rot="-1652531">
            <a:off x="7927975" y="152400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45</a:t>
            </a:r>
          </a:p>
        </p:txBody>
      </p:sp>
      <p:sp>
        <p:nvSpPr>
          <p:cNvPr id="5166" name="Text Box 55">
            <a:extLst>
              <a:ext uri="{FF2B5EF4-FFF2-40B4-BE49-F238E27FC236}">
                <a16:creationId xmlns:a16="http://schemas.microsoft.com/office/drawing/2014/main" id="{7594CCA1-4B22-4671-9861-DEBB6B729D45}"/>
              </a:ext>
            </a:extLst>
          </p:cNvPr>
          <p:cNvSpPr txBox="1">
            <a:spLocks noChangeArrowheads="1"/>
          </p:cNvSpPr>
          <p:nvPr/>
        </p:nvSpPr>
        <p:spPr bwMode="auto">
          <a:xfrm rot="8213527">
            <a:off x="1828800" y="6172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46</a:t>
            </a:r>
          </a:p>
        </p:txBody>
      </p:sp>
      <p:sp>
        <p:nvSpPr>
          <p:cNvPr id="5167" name="Text Box 56">
            <a:extLst>
              <a:ext uri="{FF2B5EF4-FFF2-40B4-BE49-F238E27FC236}">
                <a16:creationId xmlns:a16="http://schemas.microsoft.com/office/drawing/2014/main" id="{0DABCC72-D16B-4D0C-B40B-018CD35F4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10000"/>
            <a:ext cx="933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400" dirty="0">
                <a:latin typeface="Tahoma" panose="020B0604030504040204" pitchFamily="34" charset="0"/>
              </a:rPr>
              <a:t>47</a:t>
            </a:r>
          </a:p>
        </p:txBody>
      </p:sp>
      <p:sp>
        <p:nvSpPr>
          <p:cNvPr id="5168" name="Text Box 57">
            <a:extLst>
              <a:ext uri="{FF2B5EF4-FFF2-40B4-BE49-F238E27FC236}">
                <a16:creationId xmlns:a16="http://schemas.microsoft.com/office/drawing/2014/main" id="{8BF65339-1CFF-43EF-954C-E21293434290}"/>
              </a:ext>
            </a:extLst>
          </p:cNvPr>
          <p:cNvSpPr txBox="1">
            <a:spLocks noChangeArrowheads="1"/>
          </p:cNvSpPr>
          <p:nvPr/>
        </p:nvSpPr>
        <p:spPr bwMode="auto">
          <a:xfrm rot="2922880">
            <a:off x="2900363" y="147638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48</a:t>
            </a:r>
          </a:p>
        </p:txBody>
      </p:sp>
      <p:sp>
        <p:nvSpPr>
          <p:cNvPr id="5169" name="Text Box 58">
            <a:extLst>
              <a:ext uri="{FF2B5EF4-FFF2-40B4-BE49-F238E27FC236}">
                <a16:creationId xmlns:a16="http://schemas.microsoft.com/office/drawing/2014/main" id="{1CE2519F-CFE3-4F88-996E-F817B573FC50}"/>
              </a:ext>
            </a:extLst>
          </p:cNvPr>
          <p:cNvSpPr txBox="1">
            <a:spLocks noChangeArrowheads="1"/>
          </p:cNvSpPr>
          <p:nvPr/>
        </p:nvSpPr>
        <p:spPr bwMode="auto">
          <a:xfrm rot="-8802053">
            <a:off x="4743450" y="4572000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49</a:t>
            </a:r>
            <a:endParaRPr lang="en-US" altLang="en-US"/>
          </a:p>
        </p:txBody>
      </p:sp>
      <p:sp>
        <p:nvSpPr>
          <p:cNvPr id="5170" name="Text Box 59">
            <a:extLst>
              <a:ext uri="{FF2B5EF4-FFF2-40B4-BE49-F238E27FC236}">
                <a16:creationId xmlns:a16="http://schemas.microsoft.com/office/drawing/2014/main" id="{33D7F4C1-4C61-481F-92FD-2988F876E226}"/>
              </a:ext>
            </a:extLst>
          </p:cNvPr>
          <p:cNvSpPr txBox="1">
            <a:spLocks noChangeArrowheads="1"/>
          </p:cNvSpPr>
          <p:nvPr/>
        </p:nvSpPr>
        <p:spPr bwMode="auto">
          <a:xfrm rot="-8836516">
            <a:off x="6749201" y="3653007"/>
            <a:ext cx="963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000">
                <a:latin typeface="Marigold"/>
              </a:rPr>
              <a:t>50</a:t>
            </a:r>
          </a:p>
        </p:txBody>
      </p:sp>
      <p:sp>
        <p:nvSpPr>
          <p:cNvPr id="5171" name="Text Box 60">
            <a:extLst>
              <a:ext uri="{FF2B5EF4-FFF2-40B4-BE49-F238E27FC236}">
                <a16:creationId xmlns:a16="http://schemas.microsoft.com/office/drawing/2014/main" id="{DAA94E1C-3EA7-4960-AF7D-3DF5D158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609600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 i="1"/>
              <a:t>51</a:t>
            </a:r>
          </a:p>
        </p:txBody>
      </p:sp>
      <p:sp>
        <p:nvSpPr>
          <p:cNvPr id="5172" name="Text Box 61">
            <a:extLst>
              <a:ext uri="{FF2B5EF4-FFF2-40B4-BE49-F238E27FC236}">
                <a16:creationId xmlns:a16="http://schemas.microsoft.com/office/drawing/2014/main" id="{9B366419-3BAC-458D-A305-457C31A1C31A}"/>
              </a:ext>
            </a:extLst>
          </p:cNvPr>
          <p:cNvSpPr txBox="1">
            <a:spLocks noChangeArrowheads="1"/>
          </p:cNvSpPr>
          <p:nvPr/>
        </p:nvSpPr>
        <p:spPr bwMode="auto">
          <a:xfrm rot="9279998">
            <a:off x="9036050" y="4953000"/>
            <a:ext cx="1098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7200" i="1"/>
              <a:t>52</a:t>
            </a:r>
          </a:p>
        </p:txBody>
      </p:sp>
      <p:sp>
        <p:nvSpPr>
          <p:cNvPr id="5173" name="Text Box 62">
            <a:extLst>
              <a:ext uri="{FF2B5EF4-FFF2-40B4-BE49-F238E27FC236}">
                <a16:creationId xmlns:a16="http://schemas.microsoft.com/office/drawing/2014/main" id="{3D7A73F3-0837-46DD-98A8-92C871A78D60}"/>
              </a:ext>
            </a:extLst>
          </p:cNvPr>
          <p:cNvSpPr txBox="1">
            <a:spLocks noChangeArrowheads="1"/>
          </p:cNvSpPr>
          <p:nvPr/>
        </p:nvSpPr>
        <p:spPr bwMode="auto">
          <a:xfrm rot="3561602">
            <a:off x="8540750" y="2139950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/>
              <a:t>53</a:t>
            </a:r>
          </a:p>
        </p:txBody>
      </p:sp>
      <p:sp>
        <p:nvSpPr>
          <p:cNvPr id="5174" name="Text Box 63">
            <a:extLst>
              <a:ext uri="{FF2B5EF4-FFF2-40B4-BE49-F238E27FC236}">
                <a16:creationId xmlns:a16="http://schemas.microsoft.com/office/drawing/2014/main" id="{DAA7298E-CB47-455A-9294-DF372A321746}"/>
              </a:ext>
            </a:extLst>
          </p:cNvPr>
          <p:cNvSpPr txBox="1">
            <a:spLocks noChangeArrowheads="1"/>
          </p:cNvSpPr>
          <p:nvPr/>
        </p:nvSpPr>
        <p:spPr bwMode="auto">
          <a:xfrm rot="4178586">
            <a:off x="7553325" y="105727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54</a:t>
            </a:r>
          </a:p>
        </p:txBody>
      </p:sp>
      <p:sp>
        <p:nvSpPr>
          <p:cNvPr id="5175" name="Text Box 64">
            <a:extLst>
              <a:ext uri="{FF2B5EF4-FFF2-40B4-BE49-F238E27FC236}">
                <a16:creationId xmlns:a16="http://schemas.microsoft.com/office/drawing/2014/main" id="{9A165213-820B-4112-884A-196798BFB896}"/>
              </a:ext>
            </a:extLst>
          </p:cNvPr>
          <p:cNvSpPr txBox="1">
            <a:spLocks noChangeArrowheads="1"/>
          </p:cNvSpPr>
          <p:nvPr/>
        </p:nvSpPr>
        <p:spPr bwMode="auto">
          <a:xfrm rot="2585924">
            <a:off x="2634720" y="4678846"/>
            <a:ext cx="946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000" i="1" dirty="0"/>
              <a:t>54</a:t>
            </a:r>
          </a:p>
        </p:txBody>
      </p:sp>
      <p:sp>
        <p:nvSpPr>
          <p:cNvPr id="5176" name="Text Box 65">
            <a:extLst>
              <a:ext uri="{FF2B5EF4-FFF2-40B4-BE49-F238E27FC236}">
                <a16:creationId xmlns:a16="http://schemas.microsoft.com/office/drawing/2014/main" id="{658C9BE9-B64B-4BD6-B4D0-B95CFF4FF016}"/>
              </a:ext>
            </a:extLst>
          </p:cNvPr>
          <p:cNvSpPr txBox="1">
            <a:spLocks noChangeArrowheads="1"/>
          </p:cNvSpPr>
          <p:nvPr/>
        </p:nvSpPr>
        <p:spPr bwMode="auto">
          <a:xfrm rot="-1719543">
            <a:off x="3810000" y="3048001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56</a:t>
            </a:r>
          </a:p>
        </p:txBody>
      </p:sp>
      <p:sp>
        <p:nvSpPr>
          <p:cNvPr id="5177" name="Text Box 66">
            <a:extLst>
              <a:ext uri="{FF2B5EF4-FFF2-40B4-BE49-F238E27FC236}">
                <a16:creationId xmlns:a16="http://schemas.microsoft.com/office/drawing/2014/main" id="{94473A86-F07B-4A77-B26A-FC63FFCD83FD}"/>
              </a:ext>
            </a:extLst>
          </p:cNvPr>
          <p:cNvSpPr txBox="1">
            <a:spLocks noChangeArrowheads="1"/>
          </p:cNvSpPr>
          <p:nvPr/>
        </p:nvSpPr>
        <p:spPr bwMode="auto">
          <a:xfrm rot="-3455504">
            <a:off x="3614738" y="881063"/>
            <a:ext cx="854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>
                <a:latin typeface="Algerian" panose="04020705040A02060702" pitchFamily="82" charset="0"/>
              </a:rPr>
              <a:t>57</a:t>
            </a:r>
          </a:p>
        </p:txBody>
      </p:sp>
      <p:sp>
        <p:nvSpPr>
          <p:cNvPr id="5178" name="Text Box 67">
            <a:extLst>
              <a:ext uri="{FF2B5EF4-FFF2-40B4-BE49-F238E27FC236}">
                <a16:creationId xmlns:a16="http://schemas.microsoft.com/office/drawing/2014/main" id="{AD9C19C4-F18C-405F-877F-40922BF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105400"/>
            <a:ext cx="104387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 i="1">
                <a:latin typeface="Ozzie Black"/>
              </a:rPr>
              <a:t>58</a:t>
            </a:r>
          </a:p>
        </p:txBody>
      </p:sp>
      <p:sp>
        <p:nvSpPr>
          <p:cNvPr id="5179" name="Text Box 68">
            <a:extLst>
              <a:ext uri="{FF2B5EF4-FFF2-40B4-BE49-F238E27FC236}">
                <a16:creationId xmlns:a16="http://schemas.microsoft.com/office/drawing/2014/main" id="{03F7C643-8452-428E-B1E8-37968E7D49D2}"/>
              </a:ext>
            </a:extLst>
          </p:cNvPr>
          <p:cNvSpPr txBox="1">
            <a:spLocks noChangeArrowheads="1"/>
          </p:cNvSpPr>
          <p:nvPr/>
        </p:nvSpPr>
        <p:spPr bwMode="auto">
          <a:xfrm rot="10546325">
            <a:off x="5861050" y="4022726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59</a:t>
            </a:r>
          </a:p>
        </p:txBody>
      </p:sp>
      <p:sp>
        <p:nvSpPr>
          <p:cNvPr id="5180" name="Text Box 69">
            <a:extLst>
              <a:ext uri="{FF2B5EF4-FFF2-40B4-BE49-F238E27FC236}">
                <a16:creationId xmlns:a16="http://schemas.microsoft.com/office/drawing/2014/main" id="{6D2C4B85-E248-4D3F-B16C-CFD82F6DB6DD}"/>
              </a:ext>
            </a:extLst>
          </p:cNvPr>
          <p:cNvSpPr txBox="1">
            <a:spLocks noChangeArrowheads="1"/>
          </p:cNvSpPr>
          <p:nvPr/>
        </p:nvSpPr>
        <p:spPr bwMode="auto">
          <a:xfrm rot="8948575">
            <a:off x="5638800" y="1295400"/>
            <a:ext cx="10985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>
                <a:latin typeface="Tahoma" panose="020B0604030504040204" pitchFamily="34" charset="0"/>
              </a:rPr>
              <a:t>60</a:t>
            </a:r>
          </a:p>
        </p:txBody>
      </p:sp>
      <p:sp>
        <p:nvSpPr>
          <p:cNvPr id="5181" name="Text Box 70">
            <a:extLst>
              <a:ext uri="{FF2B5EF4-FFF2-40B4-BE49-F238E27FC236}">
                <a16:creationId xmlns:a16="http://schemas.microsoft.com/office/drawing/2014/main" id="{7A579FE2-E056-44C4-AC09-D32E8076767D}"/>
              </a:ext>
            </a:extLst>
          </p:cNvPr>
          <p:cNvSpPr txBox="1">
            <a:spLocks noChangeArrowheads="1"/>
          </p:cNvSpPr>
          <p:nvPr/>
        </p:nvSpPr>
        <p:spPr bwMode="auto">
          <a:xfrm rot="2929866">
            <a:off x="7594600" y="4597400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61</a:t>
            </a:r>
          </a:p>
        </p:txBody>
      </p:sp>
      <p:sp>
        <p:nvSpPr>
          <p:cNvPr id="5182" name="Text Box 71">
            <a:extLst>
              <a:ext uri="{FF2B5EF4-FFF2-40B4-BE49-F238E27FC236}">
                <a16:creationId xmlns:a16="http://schemas.microsoft.com/office/drawing/2014/main" id="{65863CE9-D799-4261-A71B-7A8EC92BD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3925" y="2309813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62</a:t>
            </a:r>
          </a:p>
        </p:txBody>
      </p:sp>
      <p:sp>
        <p:nvSpPr>
          <p:cNvPr id="5183" name="Text Box 72">
            <a:extLst>
              <a:ext uri="{FF2B5EF4-FFF2-40B4-BE49-F238E27FC236}">
                <a16:creationId xmlns:a16="http://schemas.microsoft.com/office/drawing/2014/main" id="{60187ED3-F857-4769-8032-B85FD1D1E06D}"/>
              </a:ext>
            </a:extLst>
          </p:cNvPr>
          <p:cNvSpPr txBox="1">
            <a:spLocks noChangeArrowheads="1"/>
          </p:cNvSpPr>
          <p:nvPr/>
        </p:nvSpPr>
        <p:spPr bwMode="auto">
          <a:xfrm rot="-4669490">
            <a:off x="9166226" y="1292226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63</a:t>
            </a:r>
          </a:p>
        </p:txBody>
      </p:sp>
      <p:sp>
        <p:nvSpPr>
          <p:cNvPr id="5184" name="Text Box 73">
            <a:extLst>
              <a:ext uri="{FF2B5EF4-FFF2-40B4-BE49-F238E27FC236}">
                <a16:creationId xmlns:a16="http://schemas.microsoft.com/office/drawing/2014/main" id="{3066D7E0-6F20-42F7-B8F8-1497346782BF}"/>
              </a:ext>
            </a:extLst>
          </p:cNvPr>
          <p:cNvSpPr txBox="1">
            <a:spLocks noChangeArrowheads="1"/>
          </p:cNvSpPr>
          <p:nvPr/>
        </p:nvSpPr>
        <p:spPr bwMode="auto">
          <a:xfrm rot="-2973996">
            <a:off x="3733800" y="45720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64</a:t>
            </a:r>
          </a:p>
        </p:txBody>
      </p:sp>
      <p:sp>
        <p:nvSpPr>
          <p:cNvPr id="5185" name="Text Box 74">
            <a:extLst>
              <a:ext uri="{FF2B5EF4-FFF2-40B4-BE49-F238E27FC236}">
                <a16:creationId xmlns:a16="http://schemas.microsoft.com/office/drawing/2014/main" id="{5A22D2B3-8B96-490C-ADCC-514786C037ED}"/>
              </a:ext>
            </a:extLst>
          </p:cNvPr>
          <p:cNvSpPr txBox="1">
            <a:spLocks noChangeArrowheads="1"/>
          </p:cNvSpPr>
          <p:nvPr/>
        </p:nvSpPr>
        <p:spPr bwMode="auto">
          <a:xfrm rot="3871547">
            <a:off x="3260725" y="2606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65</a:t>
            </a:r>
          </a:p>
        </p:txBody>
      </p:sp>
      <p:sp>
        <p:nvSpPr>
          <p:cNvPr id="5186" name="Text Box 75">
            <a:extLst>
              <a:ext uri="{FF2B5EF4-FFF2-40B4-BE49-F238E27FC236}">
                <a16:creationId xmlns:a16="http://schemas.microsoft.com/office/drawing/2014/main" id="{5918F7B3-18CA-4B39-AEE7-7A1083DF4B32}"/>
              </a:ext>
            </a:extLst>
          </p:cNvPr>
          <p:cNvSpPr txBox="1">
            <a:spLocks noChangeArrowheads="1"/>
          </p:cNvSpPr>
          <p:nvPr/>
        </p:nvSpPr>
        <p:spPr bwMode="auto">
          <a:xfrm rot="4606073">
            <a:off x="2651125" y="1768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66</a:t>
            </a:r>
          </a:p>
        </p:txBody>
      </p:sp>
      <p:sp>
        <p:nvSpPr>
          <p:cNvPr id="5187" name="Text Box 76">
            <a:extLst>
              <a:ext uri="{FF2B5EF4-FFF2-40B4-BE49-F238E27FC236}">
                <a16:creationId xmlns:a16="http://schemas.microsoft.com/office/drawing/2014/main" id="{278A850F-8451-41D9-B9FE-F875857528A4}"/>
              </a:ext>
            </a:extLst>
          </p:cNvPr>
          <p:cNvSpPr txBox="1">
            <a:spLocks noChangeArrowheads="1"/>
          </p:cNvSpPr>
          <p:nvPr/>
        </p:nvSpPr>
        <p:spPr bwMode="auto">
          <a:xfrm rot="2166845">
            <a:off x="6477000" y="6019801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67</a:t>
            </a:r>
            <a:endParaRPr lang="en-US" altLang="en-US"/>
          </a:p>
        </p:txBody>
      </p:sp>
      <p:sp>
        <p:nvSpPr>
          <p:cNvPr id="5188" name="Text Box 77">
            <a:extLst>
              <a:ext uri="{FF2B5EF4-FFF2-40B4-BE49-F238E27FC236}">
                <a16:creationId xmlns:a16="http://schemas.microsoft.com/office/drawing/2014/main" id="{09F40416-70DE-43EB-8FBC-BA360B9C4BE8}"/>
              </a:ext>
            </a:extLst>
          </p:cNvPr>
          <p:cNvSpPr txBox="1">
            <a:spLocks noChangeArrowheads="1"/>
          </p:cNvSpPr>
          <p:nvPr/>
        </p:nvSpPr>
        <p:spPr bwMode="auto">
          <a:xfrm rot="-1315112">
            <a:off x="4503738" y="2220914"/>
            <a:ext cx="10604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000">
                <a:latin typeface="Stencil" panose="040409050D0802020404" pitchFamily="82" charset="0"/>
              </a:rPr>
              <a:t>68</a:t>
            </a:r>
          </a:p>
        </p:txBody>
      </p:sp>
      <p:sp>
        <p:nvSpPr>
          <p:cNvPr id="5189" name="Text Box 78">
            <a:extLst>
              <a:ext uri="{FF2B5EF4-FFF2-40B4-BE49-F238E27FC236}">
                <a16:creationId xmlns:a16="http://schemas.microsoft.com/office/drawing/2014/main" id="{206AD525-FA9D-4F12-93B8-9BEACD656EB5}"/>
              </a:ext>
            </a:extLst>
          </p:cNvPr>
          <p:cNvSpPr txBox="1">
            <a:spLocks noChangeArrowheads="1"/>
          </p:cNvSpPr>
          <p:nvPr/>
        </p:nvSpPr>
        <p:spPr bwMode="auto">
          <a:xfrm rot="3633748">
            <a:off x="5851525" y="3968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69</a:t>
            </a:r>
          </a:p>
        </p:txBody>
      </p:sp>
      <p:sp>
        <p:nvSpPr>
          <p:cNvPr id="5190" name="Text Box 79">
            <a:extLst>
              <a:ext uri="{FF2B5EF4-FFF2-40B4-BE49-F238E27FC236}">
                <a16:creationId xmlns:a16="http://schemas.microsoft.com/office/drawing/2014/main" id="{BF114B27-8D10-475C-BC40-DC89075EE6C9}"/>
              </a:ext>
            </a:extLst>
          </p:cNvPr>
          <p:cNvSpPr txBox="1">
            <a:spLocks noChangeArrowheads="1"/>
          </p:cNvSpPr>
          <p:nvPr/>
        </p:nvSpPr>
        <p:spPr bwMode="auto">
          <a:xfrm rot="-2421878">
            <a:off x="9067800" y="6172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70</a:t>
            </a:r>
          </a:p>
        </p:txBody>
      </p:sp>
      <p:sp>
        <p:nvSpPr>
          <p:cNvPr id="5191" name="Text Box 80">
            <a:extLst>
              <a:ext uri="{FF2B5EF4-FFF2-40B4-BE49-F238E27FC236}">
                <a16:creationId xmlns:a16="http://schemas.microsoft.com/office/drawing/2014/main" id="{AECEAB6C-E681-4A3E-8172-7981A341A2A9}"/>
              </a:ext>
            </a:extLst>
          </p:cNvPr>
          <p:cNvSpPr txBox="1">
            <a:spLocks noChangeArrowheads="1"/>
          </p:cNvSpPr>
          <p:nvPr/>
        </p:nvSpPr>
        <p:spPr bwMode="auto">
          <a:xfrm rot="9811790">
            <a:off x="9650413" y="4014789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71</a:t>
            </a:r>
          </a:p>
        </p:txBody>
      </p:sp>
      <p:sp>
        <p:nvSpPr>
          <p:cNvPr id="5192" name="Text Box 81">
            <a:extLst>
              <a:ext uri="{FF2B5EF4-FFF2-40B4-BE49-F238E27FC236}">
                <a16:creationId xmlns:a16="http://schemas.microsoft.com/office/drawing/2014/main" id="{8942C4B5-3BF1-40BF-8EB8-57CF86B0336F}"/>
              </a:ext>
            </a:extLst>
          </p:cNvPr>
          <p:cNvSpPr txBox="1">
            <a:spLocks noChangeArrowheads="1"/>
          </p:cNvSpPr>
          <p:nvPr/>
        </p:nvSpPr>
        <p:spPr bwMode="auto">
          <a:xfrm rot="-3843884">
            <a:off x="9609138" y="174625"/>
            <a:ext cx="869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400"/>
              <a:t>72</a:t>
            </a:r>
          </a:p>
        </p:txBody>
      </p:sp>
      <p:sp>
        <p:nvSpPr>
          <p:cNvPr id="5193" name="Text Box 82">
            <a:extLst>
              <a:ext uri="{FF2B5EF4-FFF2-40B4-BE49-F238E27FC236}">
                <a16:creationId xmlns:a16="http://schemas.microsoft.com/office/drawing/2014/main" id="{E7429C9C-7735-40B3-823E-CB5EB4A11E21}"/>
              </a:ext>
            </a:extLst>
          </p:cNvPr>
          <p:cNvSpPr txBox="1">
            <a:spLocks noChangeArrowheads="1"/>
          </p:cNvSpPr>
          <p:nvPr/>
        </p:nvSpPr>
        <p:spPr bwMode="auto">
          <a:xfrm rot="2513499">
            <a:off x="1901826" y="5657850"/>
            <a:ext cx="676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latin typeface="OCR A Extended" panose="02010509020102010303" pitchFamily="50" charset="0"/>
              </a:rPr>
              <a:t>73</a:t>
            </a:r>
          </a:p>
        </p:txBody>
      </p:sp>
      <p:sp>
        <p:nvSpPr>
          <p:cNvPr id="5194" name="Text Box 83">
            <a:extLst>
              <a:ext uri="{FF2B5EF4-FFF2-40B4-BE49-F238E27FC236}">
                <a16:creationId xmlns:a16="http://schemas.microsoft.com/office/drawing/2014/main" id="{E60E2C28-12CA-4A29-B184-2F826A4074EB}"/>
              </a:ext>
            </a:extLst>
          </p:cNvPr>
          <p:cNvSpPr txBox="1">
            <a:spLocks noChangeArrowheads="1"/>
          </p:cNvSpPr>
          <p:nvPr/>
        </p:nvSpPr>
        <p:spPr bwMode="auto">
          <a:xfrm rot="3238788">
            <a:off x="2324100" y="2324100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/>
              <a:t>74</a:t>
            </a:r>
          </a:p>
        </p:txBody>
      </p:sp>
      <p:sp>
        <p:nvSpPr>
          <p:cNvPr id="5195" name="Text Box 84">
            <a:extLst>
              <a:ext uri="{FF2B5EF4-FFF2-40B4-BE49-F238E27FC236}">
                <a16:creationId xmlns:a16="http://schemas.microsoft.com/office/drawing/2014/main" id="{228DA57A-326B-4A10-8F18-982F46DCC96B}"/>
              </a:ext>
            </a:extLst>
          </p:cNvPr>
          <p:cNvSpPr txBox="1">
            <a:spLocks noChangeArrowheads="1"/>
          </p:cNvSpPr>
          <p:nvPr/>
        </p:nvSpPr>
        <p:spPr bwMode="auto">
          <a:xfrm rot="-2977726">
            <a:off x="1742282" y="924719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75</a:t>
            </a:r>
          </a:p>
        </p:txBody>
      </p:sp>
      <p:sp>
        <p:nvSpPr>
          <p:cNvPr id="5196" name="Text Box 85">
            <a:extLst>
              <a:ext uri="{FF2B5EF4-FFF2-40B4-BE49-F238E27FC236}">
                <a16:creationId xmlns:a16="http://schemas.microsoft.com/office/drawing/2014/main" id="{C74A9368-2F9C-4AA6-B7C5-89339E474CD0}"/>
              </a:ext>
            </a:extLst>
          </p:cNvPr>
          <p:cNvSpPr txBox="1">
            <a:spLocks noChangeArrowheads="1"/>
          </p:cNvSpPr>
          <p:nvPr/>
        </p:nvSpPr>
        <p:spPr bwMode="auto">
          <a:xfrm rot="-1635778">
            <a:off x="7010400" y="51054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76</a:t>
            </a:r>
            <a:endParaRPr lang="en-US" altLang="en-US"/>
          </a:p>
        </p:txBody>
      </p:sp>
      <p:sp>
        <p:nvSpPr>
          <p:cNvPr id="5197" name="Text Box 86">
            <a:extLst>
              <a:ext uri="{FF2B5EF4-FFF2-40B4-BE49-F238E27FC236}">
                <a16:creationId xmlns:a16="http://schemas.microsoft.com/office/drawing/2014/main" id="{0BBCCC82-86D7-438D-BD93-98E4E4EDC231}"/>
              </a:ext>
            </a:extLst>
          </p:cNvPr>
          <p:cNvSpPr txBox="1">
            <a:spLocks noChangeArrowheads="1"/>
          </p:cNvSpPr>
          <p:nvPr/>
        </p:nvSpPr>
        <p:spPr bwMode="auto">
          <a:xfrm rot="7637529">
            <a:off x="5661025" y="227647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400"/>
              <a:t>77</a:t>
            </a:r>
          </a:p>
        </p:txBody>
      </p:sp>
      <p:sp>
        <p:nvSpPr>
          <p:cNvPr id="5198" name="Text Box 87">
            <a:extLst>
              <a:ext uri="{FF2B5EF4-FFF2-40B4-BE49-F238E27FC236}">
                <a16:creationId xmlns:a16="http://schemas.microsoft.com/office/drawing/2014/main" id="{C170CA39-1156-45A2-8E22-FE9AFFA6D5F3}"/>
              </a:ext>
            </a:extLst>
          </p:cNvPr>
          <p:cNvSpPr txBox="1">
            <a:spLocks noChangeArrowheads="1"/>
          </p:cNvSpPr>
          <p:nvPr/>
        </p:nvSpPr>
        <p:spPr bwMode="auto">
          <a:xfrm rot="4383582">
            <a:off x="6908800" y="1092200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78</a:t>
            </a:r>
          </a:p>
        </p:txBody>
      </p:sp>
      <p:sp>
        <p:nvSpPr>
          <p:cNvPr id="5199" name="Text Box 88">
            <a:extLst>
              <a:ext uri="{FF2B5EF4-FFF2-40B4-BE49-F238E27FC236}">
                <a16:creationId xmlns:a16="http://schemas.microsoft.com/office/drawing/2014/main" id="{ECDDDF89-A6A8-484A-8749-BCF6C0EAD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0198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79</a:t>
            </a:r>
          </a:p>
        </p:txBody>
      </p:sp>
      <p:sp>
        <p:nvSpPr>
          <p:cNvPr id="5200" name="Text Box 89">
            <a:extLst>
              <a:ext uri="{FF2B5EF4-FFF2-40B4-BE49-F238E27FC236}">
                <a16:creationId xmlns:a16="http://schemas.microsoft.com/office/drawing/2014/main" id="{811B8D3F-A0D0-4A31-B547-A919DA2515E7}"/>
              </a:ext>
            </a:extLst>
          </p:cNvPr>
          <p:cNvSpPr txBox="1">
            <a:spLocks noChangeArrowheads="1"/>
          </p:cNvSpPr>
          <p:nvPr/>
        </p:nvSpPr>
        <p:spPr bwMode="auto">
          <a:xfrm rot="2913047">
            <a:off x="7642225" y="2263775"/>
            <a:ext cx="869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400"/>
              <a:t>80</a:t>
            </a:r>
          </a:p>
        </p:txBody>
      </p:sp>
      <p:sp>
        <p:nvSpPr>
          <p:cNvPr id="4186" name="Text Box 90">
            <a:extLst>
              <a:ext uri="{FF2B5EF4-FFF2-40B4-BE49-F238E27FC236}">
                <a16:creationId xmlns:a16="http://schemas.microsoft.com/office/drawing/2014/main" id="{0AD0DD11-66F9-4F8E-B20C-C7C5C2A52385}"/>
              </a:ext>
            </a:extLst>
          </p:cNvPr>
          <p:cNvSpPr txBox="1">
            <a:spLocks noChangeArrowheads="1"/>
          </p:cNvSpPr>
          <p:nvPr/>
        </p:nvSpPr>
        <p:spPr bwMode="auto">
          <a:xfrm rot="18820016">
            <a:off x="7999820" y="1592332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i="1">
                <a:effectLst>
                  <a:outerShdw blurRad="38100" dist="38100" dir="2700000" algn="tl">
                    <a:srgbClr val="C0C0C0"/>
                  </a:outerShdw>
                </a:effectLst>
              </a:rPr>
              <a:t>81</a:t>
            </a:r>
          </a:p>
        </p:txBody>
      </p:sp>
      <p:sp>
        <p:nvSpPr>
          <p:cNvPr id="5202" name="Text Box 91">
            <a:extLst>
              <a:ext uri="{FF2B5EF4-FFF2-40B4-BE49-F238E27FC236}">
                <a16:creationId xmlns:a16="http://schemas.microsoft.com/office/drawing/2014/main" id="{819AA995-4597-4B5B-A552-929A8BEC7FA8}"/>
              </a:ext>
            </a:extLst>
          </p:cNvPr>
          <p:cNvSpPr txBox="1">
            <a:spLocks noChangeArrowheads="1"/>
          </p:cNvSpPr>
          <p:nvPr/>
        </p:nvSpPr>
        <p:spPr bwMode="auto">
          <a:xfrm rot="6802566">
            <a:off x="3946525" y="58070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82</a:t>
            </a:r>
          </a:p>
        </p:txBody>
      </p:sp>
      <p:sp>
        <p:nvSpPr>
          <p:cNvPr id="5203" name="Text Box 92">
            <a:extLst>
              <a:ext uri="{FF2B5EF4-FFF2-40B4-BE49-F238E27FC236}">
                <a16:creationId xmlns:a16="http://schemas.microsoft.com/office/drawing/2014/main" id="{76F6DC18-797A-40C6-BCFD-429994DA729D}"/>
              </a:ext>
            </a:extLst>
          </p:cNvPr>
          <p:cNvSpPr txBox="1">
            <a:spLocks noChangeArrowheads="1"/>
          </p:cNvSpPr>
          <p:nvPr/>
        </p:nvSpPr>
        <p:spPr bwMode="auto">
          <a:xfrm rot="9860308">
            <a:off x="2941161" y="3280073"/>
            <a:ext cx="8867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400">
                <a:latin typeface="Bookshelf Symbol 1"/>
              </a:rPr>
              <a:t>83</a:t>
            </a:r>
          </a:p>
        </p:txBody>
      </p:sp>
      <p:sp>
        <p:nvSpPr>
          <p:cNvPr id="5204" name="Text Box 93">
            <a:extLst>
              <a:ext uri="{FF2B5EF4-FFF2-40B4-BE49-F238E27FC236}">
                <a16:creationId xmlns:a16="http://schemas.microsoft.com/office/drawing/2014/main" id="{81ADE0A1-B500-4059-9E3D-9339135F48D9}"/>
              </a:ext>
            </a:extLst>
          </p:cNvPr>
          <p:cNvSpPr txBox="1">
            <a:spLocks noChangeArrowheads="1"/>
          </p:cNvSpPr>
          <p:nvPr/>
        </p:nvSpPr>
        <p:spPr bwMode="auto">
          <a:xfrm rot="2896765">
            <a:off x="3795713" y="1763713"/>
            <a:ext cx="48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Bernard MT Condensed" panose="02050806060905020404" pitchFamily="18" charset="0"/>
              </a:rPr>
              <a:t>84</a:t>
            </a:r>
          </a:p>
        </p:txBody>
      </p:sp>
      <p:sp>
        <p:nvSpPr>
          <p:cNvPr id="5205" name="Text Box 94">
            <a:extLst>
              <a:ext uri="{FF2B5EF4-FFF2-40B4-BE49-F238E27FC236}">
                <a16:creationId xmlns:a16="http://schemas.microsoft.com/office/drawing/2014/main" id="{11E0C5A5-845F-40C3-AD2D-043643592992}"/>
              </a:ext>
            </a:extLst>
          </p:cNvPr>
          <p:cNvSpPr txBox="1">
            <a:spLocks noChangeArrowheads="1"/>
          </p:cNvSpPr>
          <p:nvPr/>
        </p:nvSpPr>
        <p:spPr bwMode="auto">
          <a:xfrm rot="1258293">
            <a:off x="4495800" y="5715001"/>
            <a:ext cx="946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000"/>
              <a:t>85</a:t>
            </a:r>
            <a:endParaRPr lang="en-US" altLang="en-US"/>
          </a:p>
        </p:txBody>
      </p:sp>
      <p:sp>
        <p:nvSpPr>
          <p:cNvPr id="5206" name="Text Box 95">
            <a:extLst>
              <a:ext uri="{FF2B5EF4-FFF2-40B4-BE49-F238E27FC236}">
                <a16:creationId xmlns:a16="http://schemas.microsoft.com/office/drawing/2014/main" id="{02DD8EAF-0BE7-4064-9A73-9DF4B74F7991}"/>
              </a:ext>
            </a:extLst>
          </p:cNvPr>
          <p:cNvSpPr txBox="1">
            <a:spLocks noChangeArrowheads="1"/>
          </p:cNvSpPr>
          <p:nvPr/>
        </p:nvSpPr>
        <p:spPr bwMode="auto">
          <a:xfrm rot="-3256982">
            <a:off x="6858000" y="22860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86</a:t>
            </a:r>
          </a:p>
        </p:txBody>
      </p:sp>
      <p:sp>
        <p:nvSpPr>
          <p:cNvPr id="5207" name="Text Box 96">
            <a:extLst>
              <a:ext uri="{FF2B5EF4-FFF2-40B4-BE49-F238E27FC236}">
                <a16:creationId xmlns:a16="http://schemas.microsoft.com/office/drawing/2014/main" id="{CC20C5FE-7EB3-418C-93A7-0E9A6AD1D583}"/>
              </a:ext>
            </a:extLst>
          </p:cNvPr>
          <p:cNvSpPr txBox="1">
            <a:spLocks noChangeArrowheads="1"/>
          </p:cNvSpPr>
          <p:nvPr/>
        </p:nvSpPr>
        <p:spPr bwMode="auto">
          <a:xfrm rot="-2306704">
            <a:off x="4572000" y="152401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/>
              <a:t>87</a:t>
            </a:r>
          </a:p>
        </p:txBody>
      </p:sp>
      <p:sp>
        <p:nvSpPr>
          <p:cNvPr id="5208" name="Text Box 97">
            <a:extLst>
              <a:ext uri="{FF2B5EF4-FFF2-40B4-BE49-F238E27FC236}">
                <a16:creationId xmlns:a16="http://schemas.microsoft.com/office/drawing/2014/main" id="{1FE75CFA-7CD7-434C-A34A-F8BBF473BD47}"/>
              </a:ext>
            </a:extLst>
          </p:cNvPr>
          <p:cNvSpPr txBox="1">
            <a:spLocks noChangeArrowheads="1"/>
          </p:cNvSpPr>
          <p:nvPr/>
        </p:nvSpPr>
        <p:spPr bwMode="auto">
          <a:xfrm rot="-3124045">
            <a:off x="8594725" y="54260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88</a:t>
            </a:r>
          </a:p>
        </p:txBody>
      </p:sp>
      <p:sp>
        <p:nvSpPr>
          <p:cNvPr id="5209" name="Text Box 98">
            <a:extLst>
              <a:ext uri="{FF2B5EF4-FFF2-40B4-BE49-F238E27FC236}">
                <a16:creationId xmlns:a16="http://schemas.microsoft.com/office/drawing/2014/main" id="{C5596177-C20F-4CF3-A037-2F8D71A71674}"/>
              </a:ext>
            </a:extLst>
          </p:cNvPr>
          <p:cNvSpPr txBox="1">
            <a:spLocks noChangeArrowheads="1"/>
          </p:cNvSpPr>
          <p:nvPr/>
        </p:nvSpPr>
        <p:spPr bwMode="auto">
          <a:xfrm rot="10381764">
            <a:off x="9340850" y="3068638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6600"/>
              <a:t>89</a:t>
            </a:r>
          </a:p>
        </p:txBody>
      </p:sp>
      <p:sp>
        <p:nvSpPr>
          <p:cNvPr id="5210" name="Text Box 99">
            <a:extLst>
              <a:ext uri="{FF2B5EF4-FFF2-40B4-BE49-F238E27FC236}">
                <a16:creationId xmlns:a16="http://schemas.microsoft.com/office/drawing/2014/main" id="{3D146DDB-8878-4C92-8D40-0D5A9E6BAB26}"/>
              </a:ext>
            </a:extLst>
          </p:cNvPr>
          <p:cNvSpPr txBox="1">
            <a:spLocks noChangeArrowheads="1"/>
          </p:cNvSpPr>
          <p:nvPr/>
        </p:nvSpPr>
        <p:spPr bwMode="auto">
          <a:xfrm rot="1452739">
            <a:off x="9153088" y="1802934"/>
            <a:ext cx="5501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Old English"/>
              </a:rPr>
              <a:t>90</a:t>
            </a:r>
          </a:p>
        </p:txBody>
      </p:sp>
      <p:sp>
        <p:nvSpPr>
          <p:cNvPr id="5211" name="Text Box 208">
            <a:extLst>
              <a:ext uri="{FF2B5EF4-FFF2-40B4-BE49-F238E27FC236}">
                <a16:creationId xmlns:a16="http://schemas.microsoft.com/office/drawing/2014/main" id="{70EB583A-D86B-4BC3-8E7D-84D359B4C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4765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40</a:t>
            </a:r>
          </a:p>
        </p:txBody>
      </p:sp>
      <p:sp>
        <p:nvSpPr>
          <p:cNvPr id="5212" name="Slide Number Placeholder 91">
            <a:extLst>
              <a:ext uri="{FF2B5EF4-FFF2-40B4-BE49-F238E27FC236}">
                <a16:creationId xmlns:a16="http://schemas.microsoft.com/office/drawing/2014/main" id="{4E81E751-4982-4D20-8393-5C838C29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69D08D-A105-4363-9B02-9E5FFD111021}" type="slidenum">
              <a:rPr lang="en-US" altLang="en-US" sz="1400"/>
              <a:pPr/>
              <a:t>3</a:t>
            </a:fld>
            <a:endParaRPr lang="en-US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WHAT IS 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5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6C246-DC33-4BC7-B77E-B38472BE36F4}"/>
              </a:ext>
            </a:extLst>
          </p:cNvPr>
          <p:cNvSpPr txBox="1"/>
          <p:nvPr/>
        </p:nvSpPr>
        <p:spPr>
          <a:xfrm>
            <a:off x="1017639" y="1752672"/>
            <a:ext cx="10220632" cy="3785652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olonna MT" panose="04020805060202030203" pitchFamily="82" charset="0"/>
              </a:rPr>
              <a:t>5S is a system to reduce waste and optimize efficiency through maintaining an orderly workplace.</a:t>
            </a:r>
          </a:p>
        </p:txBody>
      </p:sp>
    </p:spTree>
    <p:extLst>
      <p:ext uri="{BB962C8B-B14F-4D97-AF65-F5344CB8AC3E}">
        <p14:creationId xmlns:p14="http://schemas.microsoft.com/office/powerpoint/2010/main" val="179624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5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 PHILOSOPHY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6546-CE19-41F5-9C67-852A2A1C2D00}"/>
              </a:ext>
            </a:extLst>
          </p:cNvPr>
          <p:cNvSpPr txBox="1"/>
          <p:nvPr/>
        </p:nvSpPr>
        <p:spPr>
          <a:xfrm>
            <a:off x="985684" y="1466511"/>
            <a:ext cx="10220632" cy="4708981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latin typeface="Franklin Gothic Demi" panose="020B0703020102020204" pitchFamily="34" charset="0"/>
              </a:rPr>
              <a:t>Goal of the 5S program is to make the work area the most efficient  and productive as possible.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latin typeface="Franklin Gothic Demi" panose="020B0703020102020204" pitchFamily="34" charset="0"/>
              </a:rPr>
              <a:t>Productivity is the elimination of waste.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latin typeface="Franklin Gothic Demi" panose="020B0703020102020204" pitchFamily="34" charset="0"/>
              </a:rPr>
              <a:t>There is cost associated with waste.</a:t>
            </a:r>
            <a:endParaRPr lang="en-US" sz="3200" b="1" dirty="0">
              <a:latin typeface="Franklin Gothic Demi" panose="020B0703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S-1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SEIRI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(SORT)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318" name="Picture 6" descr="Related image">
            <a:extLst>
              <a:ext uri="{FF2B5EF4-FFF2-40B4-BE49-F238E27FC236}">
                <a16:creationId xmlns:a16="http://schemas.microsoft.com/office/drawing/2014/main" id="{7D0E84B8-DF4C-4D44-9E08-78E4EAAD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5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88" y="1479385"/>
            <a:ext cx="6801158" cy="45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427702" y="1255034"/>
            <a:ext cx="7079226" cy="5463034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b="1" dirty="0">
                <a:latin typeface="Franklin Gothic Demi" panose="020B0703020102020204" pitchFamily="34" charset="0"/>
              </a:rPr>
              <a:t>Focuses on eliminating unnecessary items from the workplace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b="1" dirty="0">
                <a:latin typeface="Franklin Gothic Demi" panose="020B0703020102020204" pitchFamily="34" charset="0"/>
              </a:rPr>
              <a:t>Categorize equipment, furniture, tool in your working place into the following 3 categories:</a:t>
            </a:r>
          </a:p>
          <a:p>
            <a:pPr indent="1195388"/>
            <a:r>
              <a:rPr lang="en-US" sz="3500" b="1" dirty="0">
                <a:latin typeface="Franklin Gothic Demi" panose="020B0703020102020204" pitchFamily="34" charset="0"/>
              </a:rPr>
              <a:t>1. Necessary</a:t>
            </a:r>
          </a:p>
          <a:p>
            <a:pPr indent="1195388"/>
            <a:r>
              <a:rPr lang="en-US" sz="3500" b="1" dirty="0">
                <a:latin typeface="Franklin Gothic Demi" panose="020B0703020102020204" pitchFamily="34" charset="0"/>
              </a:rPr>
              <a:t>2. Unnecessary</a:t>
            </a:r>
          </a:p>
          <a:p>
            <a:pPr indent="1195388"/>
            <a:r>
              <a:rPr lang="en-US" sz="3500" b="1" dirty="0">
                <a:latin typeface="Franklin Gothic Demi" panose="020B0703020102020204" pitchFamily="34" charset="0"/>
              </a:rPr>
              <a:t>3. May not necessary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400" b="1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0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S-1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SORT EXAMPLES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2648869" y="1818925"/>
            <a:ext cx="4822723" cy="707886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Franklin Gothic Demi" panose="020B0703020102020204" pitchFamily="34" charset="0"/>
              </a:rPr>
              <a:t>Placing Red Tags</a:t>
            </a:r>
          </a:p>
        </p:txBody>
      </p:sp>
      <p:pic>
        <p:nvPicPr>
          <p:cNvPr id="15362" name="Picture 2" descr="Image result for RED TAG 5s">
            <a:extLst>
              <a:ext uri="{FF2B5EF4-FFF2-40B4-BE49-F238E27FC236}">
                <a16:creationId xmlns:a16="http://schemas.microsoft.com/office/drawing/2014/main" id="{02F836D8-E8FC-4E91-8FDC-B4A080B4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93" y="1095423"/>
            <a:ext cx="31432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8D9FF-0359-41C7-A8FF-05458AF6A984}"/>
              </a:ext>
            </a:extLst>
          </p:cNvPr>
          <p:cNvSpPr txBox="1"/>
          <p:nvPr/>
        </p:nvSpPr>
        <p:spPr>
          <a:xfrm>
            <a:off x="4084377" y="3405503"/>
            <a:ext cx="6460718" cy="1323439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Franklin Gothic Demi" panose="020B0703020102020204" pitchFamily="34" charset="0"/>
              </a:rPr>
              <a:t>Move unnecessary items to central stored area</a:t>
            </a:r>
          </a:p>
        </p:txBody>
      </p:sp>
      <p:pic>
        <p:nvPicPr>
          <p:cNvPr id="15364" name="Picture 4" descr="Image result for unused waste clip art">
            <a:extLst>
              <a:ext uri="{FF2B5EF4-FFF2-40B4-BE49-F238E27FC236}">
                <a16:creationId xmlns:a16="http://schemas.microsoft.com/office/drawing/2014/main" id="{E9CB40D6-778E-4B70-A6F5-7D11A762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2" y="2960509"/>
            <a:ext cx="3275906" cy="23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space utilization clip art">
            <a:extLst>
              <a:ext uri="{FF2B5EF4-FFF2-40B4-BE49-F238E27FC236}">
                <a16:creationId xmlns:a16="http://schemas.microsoft.com/office/drawing/2014/main" id="{AEDD1BA1-FBFF-4C69-A08E-C650E805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67" y="4713995"/>
            <a:ext cx="1994110" cy="19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28543-AAF6-415F-874A-B2CBB3E34791}"/>
              </a:ext>
            </a:extLst>
          </p:cNvPr>
          <p:cNvSpPr txBox="1"/>
          <p:nvPr/>
        </p:nvSpPr>
        <p:spPr>
          <a:xfrm>
            <a:off x="5117689" y="5364580"/>
            <a:ext cx="3991897" cy="707886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Franklin Gothic Demi" panose="020B0703020102020204" pitchFamily="34" charset="0"/>
              </a:rPr>
              <a:t>Space Utilization</a:t>
            </a:r>
          </a:p>
        </p:txBody>
      </p:sp>
    </p:spTree>
    <p:extLst>
      <p:ext uri="{BB962C8B-B14F-4D97-AF65-F5344CB8AC3E}">
        <p14:creationId xmlns:p14="http://schemas.microsoft.com/office/powerpoint/2010/main" val="183523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S-1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SORT EXAMPLES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785F79-DE22-47C6-B536-0A74F158EBD3}"/>
              </a:ext>
            </a:extLst>
          </p:cNvPr>
          <p:cNvGrpSpPr>
            <a:grpSpLocks/>
          </p:cNvGrpSpPr>
          <p:nvPr/>
        </p:nvGrpSpPr>
        <p:grpSpPr bwMode="auto">
          <a:xfrm>
            <a:off x="1413387" y="1531374"/>
            <a:ext cx="4148138" cy="4740275"/>
            <a:chOff x="116" y="432"/>
            <a:chExt cx="2737" cy="308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D634DF1-37BE-42B4-8399-970F5865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" y="3253"/>
              <a:ext cx="220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34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Before</a:t>
              </a:r>
            </a:p>
          </p:txBody>
        </p:sp>
        <p:pic>
          <p:nvPicPr>
            <p:cNvPr id="13" name="Picture 5" descr="100-0033_IMG">
              <a:extLst>
                <a:ext uri="{FF2B5EF4-FFF2-40B4-BE49-F238E27FC236}">
                  <a16:creationId xmlns:a16="http://schemas.microsoft.com/office/drawing/2014/main" id="{842D6EFE-60DC-4DB9-BF05-7D1022FF7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432"/>
              <a:ext cx="2661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E4D1F29-DB2E-47D6-AAD1-F42B12578F7B}"/>
              </a:ext>
            </a:extLst>
          </p:cNvPr>
          <p:cNvGrpSpPr>
            <a:grpSpLocks/>
          </p:cNvGrpSpPr>
          <p:nvPr/>
        </p:nvGrpSpPr>
        <p:grpSpPr bwMode="auto">
          <a:xfrm>
            <a:off x="6630477" y="1049671"/>
            <a:ext cx="4211638" cy="5021262"/>
            <a:chOff x="2928" y="391"/>
            <a:chExt cx="2653" cy="3163"/>
          </a:xfrm>
        </p:grpSpPr>
        <p:pic>
          <p:nvPicPr>
            <p:cNvPr id="15" name="Picture 6" descr="100-0009_IMG">
              <a:extLst>
                <a:ext uri="{FF2B5EF4-FFF2-40B4-BE49-F238E27FC236}">
                  <a16:creationId xmlns:a16="http://schemas.microsoft.com/office/drawing/2014/main" id="{8C9CC756-6DBB-405F-9C68-72705295F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720"/>
              <a:ext cx="2653" cy="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9F7DC07F-F28E-420F-9DED-0111932A9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6" y="3150"/>
              <a:ext cx="1920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6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After</a:t>
              </a: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972C1F39-6DAA-4560-BBAC-7ECEBF1C5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91"/>
              <a:ext cx="2304" cy="3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Sort</a:t>
              </a:r>
              <a:r>
                <a:rPr lang="en-US" sz="3200" b="1"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 </a:t>
              </a:r>
              <a:r>
                <a:rPr 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and Recycle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D942A-F56D-43A6-8B50-C5F9AB1F380F}"/>
              </a:ext>
            </a:extLst>
          </p:cNvPr>
          <p:cNvSpPr txBox="1"/>
          <p:nvPr/>
        </p:nvSpPr>
        <p:spPr>
          <a:xfrm>
            <a:off x="427702" y="445449"/>
            <a:ext cx="1097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S-2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SEITON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(SYSTEMATIC ARRANGEMENT)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A0656-9E56-4A26-BBE0-2F66187A5543}"/>
              </a:ext>
            </a:extLst>
          </p:cNvPr>
          <p:cNvSpPr txBox="1"/>
          <p:nvPr/>
        </p:nvSpPr>
        <p:spPr>
          <a:xfrm>
            <a:off x="427702" y="1428754"/>
            <a:ext cx="7079226" cy="1477328"/>
          </a:xfrm>
          <a:prstGeom prst="rect">
            <a:avLst/>
          </a:prstGeom>
          <a:solidFill>
            <a:srgbClr val="F4B183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“to arrange necessary items in proper order so that they can be easily picked up for use”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CFE3F-CFC3-42E4-A103-A0FB707892C0}"/>
              </a:ext>
            </a:extLst>
          </p:cNvPr>
          <p:cNvSpPr txBox="1"/>
          <p:nvPr/>
        </p:nvSpPr>
        <p:spPr>
          <a:xfrm>
            <a:off x="1128646" y="3124758"/>
            <a:ext cx="2300749" cy="1077218"/>
          </a:xfrm>
          <a:prstGeom prst="rect">
            <a:avLst/>
          </a:prstGeom>
          <a:solidFill>
            <a:srgbClr val="FFD966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Frequently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used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6AB6-5487-4565-A379-0D5EA5CB0645}"/>
              </a:ext>
            </a:extLst>
          </p:cNvPr>
          <p:cNvSpPr txBox="1"/>
          <p:nvPr/>
        </p:nvSpPr>
        <p:spPr>
          <a:xfrm>
            <a:off x="4424515" y="3124758"/>
            <a:ext cx="2300749" cy="1077218"/>
          </a:xfrm>
          <a:prstGeom prst="rect">
            <a:avLst/>
          </a:prstGeom>
          <a:solidFill>
            <a:srgbClr val="FFD966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Rarely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used items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BF591D-ADCE-4774-B8DE-2328EBF35E5C}"/>
              </a:ext>
            </a:extLst>
          </p:cNvPr>
          <p:cNvCxnSpPr/>
          <p:nvPr/>
        </p:nvCxnSpPr>
        <p:spPr>
          <a:xfrm>
            <a:off x="2270854" y="4343432"/>
            <a:ext cx="8167" cy="3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11E7BF-11F3-4474-AACC-9033E7705FAE}"/>
              </a:ext>
            </a:extLst>
          </p:cNvPr>
          <p:cNvCxnSpPr/>
          <p:nvPr/>
        </p:nvCxnSpPr>
        <p:spPr>
          <a:xfrm>
            <a:off x="5566722" y="4343432"/>
            <a:ext cx="8167" cy="3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9D2BAC-3474-4E50-9CD9-9288BC62DB52}"/>
              </a:ext>
            </a:extLst>
          </p:cNvPr>
          <p:cNvSpPr txBox="1"/>
          <p:nvPr/>
        </p:nvSpPr>
        <p:spPr>
          <a:xfrm>
            <a:off x="1120479" y="4890637"/>
            <a:ext cx="2300749" cy="1077218"/>
          </a:xfrm>
          <a:prstGeom prst="rect">
            <a:avLst/>
          </a:prstGeom>
          <a:solidFill>
            <a:srgbClr val="00B0F0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Near to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678CB-AC05-4228-95E3-B74E1424DC0F}"/>
              </a:ext>
            </a:extLst>
          </p:cNvPr>
          <p:cNvSpPr txBox="1"/>
          <p:nvPr/>
        </p:nvSpPr>
        <p:spPr>
          <a:xfrm>
            <a:off x="4424515" y="4924061"/>
            <a:ext cx="2300749" cy="1077218"/>
          </a:xfrm>
          <a:prstGeom prst="rect">
            <a:avLst/>
          </a:prstGeom>
          <a:solidFill>
            <a:srgbClr val="00B0F0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Far from you</a:t>
            </a:r>
          </a:p>
        </p:txBody>
      </p:sp>
      <p:pic>
        <p:nvPicPr>
          <p:cNvPr id="29698" name="Picture 2" descr="Image result for office arrangement clipart">
            <a:extLst>
              <a:ext uri="{FF2B5EF4-FFF2-40B4-BE49-F238E27FC236}">
                <a16:creationId xmlns:a16="http://schemas.microsoft.com/office/drawing/2014/main" id="{83FB3E2C-404F-4975-BB49-3DC528DA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4" y="2468001"/>
            <a:ext cx="4955407" cy="375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509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893</Words>
  <Application>Microsoft Office PowerPoint</Application>
  <PresentationFormat>Widescreen</PresentationFormat>
  <Paragraphs>208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56" baseType="lpstr">
      <vt:lpstr>Aharoni</vt:lpstr>
      <vt:lpstr>Albertus</vt:lpstr>
      <vt:lpstr>Algerian</vt:lpstr>
      <vt:lpstr>Arial</vt:lpstr>
      <vt:lpstr>Arial Black</vt:lpstr>
      <vt:lpstr>Bahnschrift</vt:lpstr>
      <vt:lpstr>Bernard MT Condensed</vt:lpstr>
      <vt:lpstr>Bookshelf Symbol 1</vt:lpstr>
      <vt:lpstr>Calibri</vt:lpstr>
      <vt:lpstr>Calibri Light</vt:lpstr>
      <vt:lpstr>Colonna MT</vt:lpstr>
      <vt:lpstr>Franklin Gothic Demi</vt:lpstr>
      <vt:lpstr>Franklin Gothic Heavy</vt:lpstr>
      <vt:lpstr>Garamond</vt:lpstr>
      <vt:lpstr>Gill Sans Ultra Bold Condensed</vt:lpstr>
      <vt:lpstr>Marigold</vt:lpstr>
      <vt:lpstr>OCR A Extended</vt:lpstr>
      <vt:lpstr>Old English</vt:lpstr>
      <vt:lpstr>Onyx</vt:lpstr>
      <vt:lpstr>Ozzie Black</vt:lpstr>
      <vt:lpstr>Paisley ICG 01 Alt</vt:lpstr>
      <vt:lpstr>Rockwell</vt:lpstr>
      <vt:lpstr>Stencil</vt:lpstr>
      <vt:lpstr>Strider</vt:lpstr>
      <vt:lpstr>Tahoma</vt:lpstr>
      <vt:lpstr>Times New Roman</vt:lpstr>
      <vt:lpstr>Verdana</vt:lpstr>
      <vt:lpstr>Custom Design</vt:lpstr>
      <vt:lpstr>2_Custom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Ann Saboya</dc:creator>
  <cp:lastModifiedBy>camillemaliwat@outlook.com</cp:lastModifiedBy>
  <cp:revision>74</cp:revision>
  <dcterms:created xsi:type="dcterms:W3CDTF">2018-02-26T14:28:17Z</dcterms:created>
  <dcterms:modified xsi:type="dcterms:W3CDTF">2021-09-10T05:58:25Z</dcterms:modified>
</cp:coreProperties>
</file>